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23"/>
  </p:notesMasterIdLst>
  <p:sldIdLst>
    <p:sldId id="256" r:id="rId5"/>
    <p:sldId id="458" r:id="rId6"/>
    <p:sldId id="522" r:id="rId7"/>
    <p:sldId id="523" r:id="rId8"/>
    <p:sldId id="490" r:id="rId9"/>
    <p:sldId id="553" r:id="rId10"/>
    <p:sldId id="552" r:id="rId11"/>
    <p:sldId id="457" r:id="rId12"/>
    <p:sldId id="519" r:id="rId13"/>
    <p:sldId id="501" r:id="rId14"/>
    <p:sldId id="524" r:id="rId15"/>
    <p:sldId id="515" r:id="rId16"/>
    <p:sldId id="504" r:id="rId17"/>
    <p:sldId id="452" r:id="rId18"/>
    <p:sldId id="277" r:id="rId19"/>
    <p:sldId id="5355" r:id="rId20"/>
    <p:sldId id="528" r:id="rId21"/>
    <p:sldId id="548" r:id="rId22"/>
  </p:sldIdLst>
  <p:sldSz cx="9144000" cy="5143500" type="screen16x9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9"/>
    <a:srgbClr val="F2F2F2"/>
    <a:srgbClr val="FF0000"/>
    <a:srgbClr val="0E73B9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40" dt="2026-09-07T22:35:53.450"/>
    <p1510:client id="{B43DEC49-E843-1EE6-6D90-52B2C513F28A}" v="10" dt="2026-09-08T08:39:04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6247" autoAdjust="0"/>
  </p:normalViewPr>
  <p:slideViewPr>
    <p:cSldViewPr snapToGrid="0" showGuides="1">
      <p:cViewPr varScale="1">
        <p:scale>
          <a:sx n="144" d="100"/>
          <a:sy n="144" d="100"/>
        </p:scale>
        <p:origin x="76" y="116"/>
      </p:cViewPr>
      <p:guideLst>
        <p:guide orient="horz" pos="3239"/>
        <p:guide pos="51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F4208-CFAF-4872-B515-B1FE919AA35F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F8764A-368D-49AC-94F2-579E90E617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Already using it and want guidance on Trinity policy</a:t>
          </a:r>
        </a:p>
      </dgm:t>
    </dgm:pt>
    <dgm:pt modelId="{8D475855-B250-4E6A-9D9F-0BBD06EC6689}" type="parTrans" cxnId="{1B6ADFBC-704A-4B80-9EDC-FA5B68046389}">
      <dgm:prSet/>
      <dgm:spPr/>
      <dgm:t>
        <a:bodyPr/>
        <a:lstStyle/>
        <a:p>
          <a:endParaRPr lang="en-US"/>
        </a:p>
      </dgm:t>
    </dgm:pt>
    <dgm:pt modelId="{803440A1-51DC-4740-9AB2-37CB514E7B16}" type="sibTrans" cxnId="{1B6ADFBC-704A-4B80-9EDC-FA5B6804638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89D0C1C-F3B3-4E55-9D72-BAC25C1808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Impact on learning &amp; skill development</a:t>
          </a:r>
        </a:p>
      </dgm:t>
    </dgm:pt>
    <dgm:pt modelId="{408A1363-2CDE-4CAB-88D2-18DBCC344DF3}" type="parTrans" cxnId="{F4E08BFF-BBD0-4BA3-83C4-E84E2D0D86FA}">
      <dgm:prSet/>
      <dgm:spPr/>
      <dgm:t>
        <a:bodyPr/>
        <a:lstStyle/>
        <a:p>
          <a:endParaRPr lang="en-US"/>
        </a:p>
      </dgm:t>
    </dgm:pt>
    <dgm:pt modelId="{B849C48A-E9B6-404F-8F3F-F0ADFFBA52B0}" type="sibTrans" cxnId="{F4E08BFF-BBD0-4BA3-83C4-E84E2D0D86FA}">
      <dgm:prSet/>
      <dgm:spPr/>
      <dgm:t>
        <a:bodyPr/>
        <a:lstStyle/>
        <a:p>
          <a:endParaRPr lang="en-US"/>
        </a:p>
      </dgm:t>
    </dgm:pt>
    <dgm:pt modelId="{C7A3DEEC-0D54-40F6-BDFE-D886D1938B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Academic integrity &amp; ethical concerns</a:t>
          </a:r>
        </a:p>
      </dgm:t>
    </dgm:pt>
    <dgm:pt modelId="{2F96E078-D829-420D-BF28-40AECF5B980F}" type="parTrans" cxnId="{4B6CCDEE-B435-4BB6-9AD2-7F4577AFB851}">
      <dgm:prSet/>
      <dgm:spPr/>
      <dgm:t>
        <a:bodyPr/>
        <a:lstStyle/>
        <a:p>
          <a:endParaRPr lang="en-US"/>
        </a:p>
      </dgm:t>
    </dgm:pt>
    <dgm:pt modelId="{8737F050-AC2F-476E-A9BB-E02FD9EA9414}" type="sibTrans" cxnId="{4B6CCDEE-B435-4BB6-9AD2-7F4577AFB85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ABA707-E74A-4DB5-B049-BD0775141B8C}" type="pres">
      <dgm:prSet presAssocID="{0AEF4208-CFAF-4872-B515-B1FE919AA35F}" presName="root" presStyleCnt="0">
        <dgm:presLayoutVars>
          <dgm:dir/>
          <dgm:resizeHandles val="exact"/>
        </dgm:presLayoutVars>
      </dgm:prSet>
      <dgm:spPr/>
    </dgm:pt>
    <dgm:pt modelId="{9007239D-E0DE-4911-AAA5-0C04BD2F9754}" type="pres">
      <dgm:prSet presAssocID="{0AEF4208-CFAF-4872-B515-B1FE919AA35F}" presName="container" presStyleCnt="0">
        <dgm:presLayoutVars>
          <dgm:dir/>
          <dgm:resizeHandles val="exact"/>
        </dgm:presLayoutVars>
      </dgm:prSet>
      <dgm:spPr/>
    </dgm:pt>
    <dgm:pt modelId="{821C4083-EE03-4344-82FB-8C3548199D03}" type="pres">
      <dgm:prSet presAssocID="{D3F8764A-368D-49AC-94F2-579E90E617E0}" presName="compNode" presStyleCnt="0"/>
      <dgm:spPr/>
    </dgm:pt>
    <dgm:pt modelId="{836DCE19-3A4B-4C25-BCE6-A4F22F8918B0}" type="pres">
      <dgm:prSet presAssocID="{D3F8764A-368D-49AC-94F2-579E90E617E0}" presName="iconBgRect" presStyleLbl="bgShp" presStyleIdx="0" presStyleCnt="3"/>
      <dgm:spPr/>
    </dgm:pt>
    <dgm:pt modelId="{A7AA47FE-E579-48E0-AA3A-77EF0D6204A3}" type="pres">
      <dgm:prSet presAssocID="{D3F8764A-368D-49AC-94F2-579E90E617E0}" presName="iconRect" presStyleLbl="node1" presStyleIdx="0" presStyleCnt="3" custLinFactNeighborX="-8565" custLinFactNeighborY="-856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with solid fill"/>
        </a:ext>
      </dgm:extLst>
    </dgm:pt>
    <dgm:pt modelId="{2536FF9C-84B4-46A9-AF97-2ECCCCDFB9A0}" type="pres">
      <dgm:prSet presAssocID="{D3F8764A-368D-49AC-94F2-579E90E617E0}" presName="spaceRect" presStyleCnt="0"/>
      <dgm:spPr/>
    </dgm:pt>
    <dgm:pt modelId="{F748EC26-5FC6-4887-9D3F-FE2CF25659E4}" type="pres">
      <dgm:prSet presAssocID="{D3F8764A-368D-49AC-94F2-579E90E617E0}" presName="textRect" presStyleLbl="revTx" presStyleIdx="0" presStyleCnt="3">
        <dgm:presLayoutVars>
          <dgm:chMax val="1"/>
          <dgm:chPref val="1"/>
        </dgm:presLayoutVars>
      </dgm:prSet>
      <dgm:spPr/>
    </dgm:pt>
    <dgm:pt modelId="{19779ADA-3F7C-4456-BA21-C7D69F58FD48}" type="pres">
      <dgm:prSet presAssocID="{803440A1-51DC-4740-9AB2-37CB514E7B16}" presName="sibTrans" presStyleLbl="sibTrans2D1" presStyleIdx="0" presStyleCnt="0"/>
      <dgm:spPr/>
    </dgm:pt>
    <dgm:pt modelId="{9D6C6410-1F87-4FCB-A9B8-27DD7AD91D4A}" type="pres">
      <dgm:prSet presAssocID="{C7A3DEEC-0D54-40F6-BDFE-D886D1938B3D}" presName="compNode" presStyleCnt="0"/>
      <dgm:spPr/>
    </dgm:pt>
    <dgm:pt modelId="{1DC7BEFE-1AD9-4DE3-A9D0-0717BC9D3BF6}" type="pres">
      <dgm:prSet presAssocID="{C7A3DEEC-0D54-40F6-BDFE-D886D1938B3D}" presName="iconBgRect" presStyleLbl="bgShp" presStyleIdx="1" presStyleCnt="3"/>
      <dgm:spPr/>
    </dgm:pt>
    <dgm:pt modelId="{1AF8888C-0AB5-4457-828D-1DAB0BA4462B}" type="pres">
      <dgm:prSet presAssocID="{C7A3DEEC-0D54-40F6-BDFE-D886D1938B3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 with solid fill"/>
        </a:ext>
      </dgm:extLst>
    </dgm:pt>
    <dgm:pt modelId="{18C5F205-7C50-465E-BC55-C7E04D9FFB4A}" type="pres">
      <dgm:prSet presAssocID="{C7A3DEEC-0D54-40F6-BDFE-D886D1938B3D}" presName="spaceRect" presStyleCnt="0"/>
      <dgm:spPr/>
    </dgm:pt>
    <dgm:pt modelId="{A97E0416-37E1-4060-98A0-5A3484E04D2E}" type="pres">
      <dgm:prSet presAssocID="{C7A3DEEC-0D54-40F6-BDFE-D886D1938B3D}" presName="textRect" presStyleLbl="revTx" presStyleIdx="1" presStyleCnt="3">
        <dgm:presLayoutVars>
          <dgm:chMax val="1"/>
          <dgm:chPref val="1"/>
        </dgm:presLayoutVars>
      </dgm:prSet>
      <dgm:spPr/>
    </dgm:pt>
    <dgm:pt modelId="{CF6AFB8D-E551-4909-884F-F0E4782A677C}" type="pres">
      <dgm:prSet presAssocID="{8737F050-AC2F-476E-A9BB-E02FD9EA9414}" presName="sibTrans" presStyleLbl="sibTrans2D1" presStyleIdx="0" presStyleCnt="0"/>
      <dgm:spPr/>
    </dgm:pt>
    <dgm:pt modelId="{EE63357D-793D-4D30-A9E7-2927A2845A28}" type="pres">
      <dgm:prSet presAssocID="{389D0C1C-F3B3-4E55-9D72-BAC25C18084A}" presName="compNode" presStyleCnt="0"/>
      <dgm:spPr/>
    </dgm:pt>
    <dgm:pt modelId="{EDA4A0AC-63A5-48BD-A436-26E4577327ED}" type="pres">
      <dgm:prSet presAssocID="{389D0C1C-F3B3-4E55-9D72-BAC25C18084A}" presName="iconBgRect" presStyleLbl="bgShp" presStyleIdx="2" presStyleCnt="3"/>
      <dgm:spPr/>
    </dgm:pt>
    <dgm:pt modelId="{4775F271-8FD4-4AD1-A420-3181C8470DD5}" type="pres">
      <dgm:prSet presAssocID="{389D0C1C-F3B3-4E55-9D72-BAC25C18084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B9FA186A-E015-4AAF-B40C-AFFF874CE496}" type="pres">
      <dgm:prSet presAssocID="{389D0C1C-F3B3-4E55-9D72-BAC25C18084A}" presName="spaceRect" presStyleCnt="0"/>
      <dgm:spPr/>
    </dgm:pt>
    <dgm:pt modelId="{7151947E-D3EE-4D6F-B7EA-C07858923F19}" type="pres">
      <dgm:prSet presAssocID="{389D0C1C-F3B3-4E55-9D72-BAC25C18084A}" presName="textRect" presStyleLbl="revTx" presStyleIdx="2" presStyleCnt="3" custScaleX="106401">
        <dgm:presLayoutVars>
          <dgm:chMax val="1"/>
          <dgm:chPref val="1"/>
        </dgm:presLayoutVars>
      </dgm:prSet>
      <dgm:spPr/>
    </dgm:pt>
  </dgm:ptLst>
  <dgm:cxnLst>
    <dgm:cxn modelId="{1B6C528A-F6FC-474D-BCD7-B7E3A9A306B3}" type="presOf" srcId="{0AEF4208-CFAF-4872-B515-B1FE919AA35F}" destId="{D6ABA707-E74A-4DB5-B049-BD0775141B8C}" srcOrd="0" destOrd="0" presId="urn:microsoft.com/office/officeart/2018/2/layout/IconCircleList"/>
    <dgm:cxn modelId="{A2FCA492-3EB5-479E-B22F-445EDCBBC2CC}" type="presOf" srcId="{D3F8764A-368D-49AC-94F2-579E90E617E0}" destId="{F748EC26-5FC6-4887-9D3F-FE2CF25659E4}" srcOrd="0" destOrd="0" presId="urn:microsoft.com/office/officeart/2018/2/layout/IconCircleList"/>
    <dgm:cxn modelId="{FB091798-12FA-47E0-A923-67F277BBAA73}" type="presOf" srcId="{389D0C1C-F3B3-4E55-9D72-BAC25C18084A}" destId="{7151947E-D3EE-4D6F-B7EA-C07858923F19}" srcOrd="0" destOrd="0" presId="urn:microsoft.com/office/officeart/2018/2/layout/IconCircleList"/>
    <dgm:cxn modelId="{EDE239B8-FE36-4B4A-86E3-C12148AB7D45}" type="presOf" srcId="{C7A3DEEC-0D54-40F6-BDFE-D886D1938B3D}" destId="{A97E0416-37E1-4060-98A0-5A3484E04D2E}" srcOrd="0" destOrd="0" presId="urn:microsoft.com/office/officeart/2018/2/layout/IconCircleList"/>
    <dgm:cxn modelId="{1B6ADFBC-704A-4B80-9EDC-FA5B68046389}" srcId="{0AEF4208-CFAF-4872-B515-B1FE919AA35F}" destId="{D3F8764A-368D-49AC-94F2-579E90E617E0}" srcOrd="0" destOrd="0" parTransId="{8D475855-B250-4E6A-9D9F-0BBD06EC6689}" sibTransId="{803440A1-51DC-4740-9AB2-37CB514E7B16}"/>
    <dgm:cxn modelId="{C1082BC5-9EF0-45AF-956C-86BBB715A09D}" type="presOf" srcId="{8737F050-AC2F-476E-A9BB-E02FD9EA9414}" destId="{CF6AFB8D-E551-4909-884F-F0E4782A677C}" srcOrd="0" destOrd="0" presId="urn:microsoft.com/office/officeart/2018/2/layout/IconCircleList"/>
    <dgm:cxn modelId="{4B6CCDEE-B435-4BB6-9AD2-7F4577AFB851}" srcId="{0AEF4208-CFAF-4872-B515-B1FE919AA35F}" destId="{C7A3DEEC-0D54-40F6-BDFE-D886D1938B3D}" srcOrd="1" destOrd="0" parTransId="{2F96E078-D829-420D-BF28-40AECF5B980F}" sibTransId="{8737F050-AC2F-476E-A9BB-E02FD9EA9414}"/>
    <dgm:cxn modelId="{B3DD4AF8-D936-404C-A684-2D13D65436DE}" type="presOf" srcId="{803440A1-51DC-4740-9AB2-37CB514E7B16}" destId="{19779ADA-3F7C-4456-BA21-C7D69F58FD48}" srcOrd="0" destOrd="0" presId="urn:microsoft.com/office/officeart/2018/2/layout/IconCircleList"/>
    <dgm:cxn modelId="{F4E08BFF-BBD0-4BA3-83C4-E84E2D0D86FA}" srcId="{0AEF4208-CFAF-4872-B515-B1FE919AA35F}" destId="{389D0C1C-F3B3-4E55-9D72-BAC25C18084A}" srcOrd="2" destOrd="0" parTransId="{408A1363-2CDE-4CAB-88D2-18DBCC344DF3}" sibTransId="{B849C48A-E9B6-404F-8F3F-F0ADFFBA52B0}"/>
    <dgm:cxn modelId="{A45CAD15-6DEC-4B15-9911-CB56D107151D}" type="presParOf" srcId="{D6ABA707-E74A-4DB5-B049-BD0775141B8C}" destId="{9007239D-E0DE-4911-AAA5-0C04BD2F9754}" srcOrd="0" destOrd="0" presId="urn:microsoft.com/office/officeart/2018/2/layout/IconCircleList"/>
    <dgm:cxn modelId="{C223D1FA-CFA4-4535-96F5-817721616E9E}" type="presParOf" srcId="{9007239D-E0DE-4911-AAA5-0C04BD2F9754}" destId="{821C4083-EE03-4344-82FB-8C3548199D03}" srcOrd="0" destOrd="0" presId="urn:microsoft.com/office/officeart/2018/2/layout/IconCircleList"/>
    <dgm:cxn modelId="{0E450092-77BF-430A-A80E-3A2A654E31EA}" type="presParOf" srcId="{821C4083-EE03-4344-82FB-8C3548199D03}" destId="{836DCE19-3A4B-4C25-BCE6-A4F22F8918B0}" srcOrd="0" destOrd="0" presId="urn:microsoft.com/office/officeart/2018/2/layout/IconCircleList"/>
    <dgm:cxn modelId="{7490E89F-BE56-480F-915E-FC3ACA2F4DEC}" type="presParOf" srcId="{821C4083-EE03-4344-82FB-8C3548199D03}" destId="{A7AA47FE-E579-48E0-AA3A-77EF0D6204A3}" srcOrd="1" destOrd="0" presId="urn:microsoft.com/office/officeart/2018/2/layout/IconCircleList"/>
    <dgm:cxn modelId="{FBFF2D5D-B358-4F7D-930D-C82E84A13AAF}" type="presParOf" srcId="{821C4083-EE03-4344-82FB-8C3548199D03}" destId="{2536FF9C-84B4-46A9-AF97-2ECCCCDFB9A0}" srcOrd="2" destOrd="0" presId="urn:microsoft.com/office/officeart/2018/2/layout/IconCircleList"/>
    <dgm:cxn modelId="{CB5E8B6C-6625-4ACC-B750-C8A410BDB08D}" type="presParOf" srcId="{821C4083-EE03-4344-82FB-8C3548199D03}" destId="{F748EC26-5FC6-4887-9D3F-FE2CF25659E4}" srcOrd="3" destOrd="0" presId="urn:microsoft.com/office/officeart/2018/2/layout/IconCircleList"/>
    <dgm:cxn modelId="{015F954E-18BF-4FFF-ADA3-4C8ADABB54EB}" type="presParOf" srcId="{9007239D-E0DE-4911-AAA5-0C04BD2F9754}" destId="{19779ADA-3F7C-4456-BA21-C7D69F58FD48}" srcOrd="1" destOrd="0" presId="urn:microsoft.com/office/officeart/2018/2/layout/IconCircleList"/>
    <dgm:cxn modelId="{0ABA978D-276E-49BE-BF61-11064D69D38D}" type="presParOf" srcId="{9007239D-E0DE-4911-AAA5-0C04BD2F9754}" destId="{9D6C6410-1F87-4FCB-A9B8-27DD7AD91D4A}" srcOrd="2" destOrd="0" presId="urn:microsoft.com/office/officeart/2018/2/layout/IconCircleList"/>
    <dgm:cxn modelId="{AE357BF4-5393-4D94-809D-25596FB7ABE1}" type="presParOf" srcId="{9D6C6410-1F87-4FCB-A9B8-27DD7AD91D4A}" destId="{1DC7BEFE-1AD9-4DE3-A9D0-0717BC9D3BF6}" srcOrd="0" destOrd="0" presId="urn:microsoft.com/office/officeart/2018/2/layout/IconCircleList"/>
    <dgm:cxn modelId="{CC5C6433-7203-41BE-AEDD-1B20497651C3}" type="presParOf" srcId="{9D6C6410-1F87-4FCB-A9B8-27DD7AD91D4A}" destId="{1AF8888C-0AB5-4457-828D-1DAB0BA4462B}" srcOrd="1" destOrd="0" presId="urn:microsoft.com/office/officeart/2018/2/layout/IconCircleList"/>
    <dgm:cxn modelId="{3CA91109-4800-4457-9C90-13E85D3F2F8F}" type="presParOf" srcId="{9D6C6410-1F87-4FCB-A9B8-27DD7AD91D4A}" destId="{18C5F205-7C50-465E-BC55-C7E04D9FFB4A}" srcOrd="2" destOrd="0" presId="urn:microsoft.com/office/officeart/2018/2/layout/IconCircleList"/>
    <dgm:cxn modelId="{0C7D5239-8B82-40A1-8785-E5F4BD8037A3}" type="presParOf" srcId="{9D6C6410-1F87-4FCB-A9B8-27DD7AD91D4A}" destId="{A97E0416-37E1-4060-98A0-5A3484E04D2E}" srcOrd="3" destOrd="0" presId="urn:microsoft.com/office/officeart/2018/2/layout/IconCircleList"/>
    <dgm:cxn modelId="{887F2BC8-7DCD-44DB-BE13-9AE8EA62CE34}" type="presParOf" srcId="{9007239D-E0DE-4911-AAA5-0C04BD2F9754}" destId="{CF6AFB8D-E551-4909-884F-F0E4782A677C}" srcOrd="3" destOrd="0" presId="urn:microsoft.com/office/officeart/2018/2/layout/IconCircleList"/>
    <dgm:cxn modelId="{CD3937DB-C7F1-4933-BFE9-FD23317AD8BC}" type="presParOf" srcId="{9007239D-E0DE-4911-AAA5-0C04BD2F9754}" destId="{EE63357D-793D-4D30-A9E7-2927A2845A28}" srcOrd="4" destOrd="0" presId="urn:microsoft.com/office/officeart/2018/2/layout/IconCircleList"/>
    <dgm:cxn modelId="{0704A929-C73D-438B-AA4E-83D1AB629AEF}" type="presParOf" srcId="{EE63357D-793D-4D30-A9E7-2927A2845A28}" destId="{EDA4A0AC-63A5-48BD-A436-26E4577327ED}" srcOrd="0" destOrd="0" presId="urn:microsoft.com/office/officeart/2018/2/layout/IconCircleList"/>
    <dgm:cxn modelId="{2323C910-79F6-4C30-8C80-538D3D0398DE}" type="presParOf" srcId="{EE63357D-793D-4D30-A9E7-2927A2845A28}" destId="{4775F271-8FD4-4AD1-A420-3181C8470DD5}" srcOrd="1" destOrd="0" presId="urn:microsoft.com/office/officeart/2018/2/layout/IconCircleList"/>
    <dgm:cxn modelId="{10B4C7BA-ACDA-445F-9530-AED6C421E689}" type="presParOf" srcId="{EE63357D-793D-4D30-A9E7-2927A2845A28}" destId="{B9FA186A-E015-4AAF-B40C-AFFF874CE496}" srcOrd="2" destOrd="0" presId="urn:microsoft.com/office/officeart/2018/2/layout/IconCircleList"/>
    <dgm:cxn modelId="{F7818FBC-5EAF-4357-9605-CB9CFEEAFC25}" type="presParOf" srcId="{EE63357D-793D-4D30-A9E7-2927A2845A28}" destId="{7151947E-D3EE-4D6F-B7EA-C07858923F1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DCE19-3A4B-4C25-BCE6-A4F22F8918B0}">
      <dsp:nvSpPr>
        <dsp:cNvPr id="0" name=""/>
        <dsp:cNvSpPr/>
      </dsp:nvSpPr>
      <dsp:spPr>
        <a:xfrm>
          <a:off x="351229" y="1412950"/>
          <a:ext cx="727020" cy="7270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A47FE-E579-48E0-AA3A-77EF0D6204A3}">
      <dsp:nvSpPr>
        <dsp:cNvPr id="0" name=""/>
        <dsp:cNvSpPr/>
      </dsp:nvSpPr>
      <dsp:spPr>
        <a:xfrm>
          <a:off x="467787" y="1529508"/>
          <a:ext cx="421671" cy="42167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48EC26-5FC6-4887-9D3F-FE2CF25659E4}">
      <dsp:nvSpPr>
        <dsp:cNvPr id="0" name=""/>
        <dsp:cNvSpPr/>
      </dsp:nvSpPr>
      <dsp:spPr>
        <a:xfrm>
          <a:off x="1234039" y="1412950"/>
          <a:ext cx="1713690" cy="727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Already using it and want guidance on Trinity policy</a:t>
          </a:r>
        </a:p>
      </dsp:txBody>
      <dsp:txXfrm>
        <a:off x="1234039" y="1412950"/>
        <a:ext cx="1713690" cy="727020"/>
      </dsp:txXfrm>
    </dsp:sp>
    <dsp:sp modelId="{1DC7BEFE-1AD9-4DE3-A9D0-0717BC9D3BF6}">
      <dsp:nvSpPr>
        <dsp:cNvPr id="0" name=""/>
        <dsp:cNvSpPr/>
      </dsp:nvSpPr>
      <dsp:spPr>
        <a:xfrm>
          <a:off x="3246326" y="1412950"/>
          <a:ext cx="727020" cy="7270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F8888C-0AB5-4457-828D-1DAB0BA4462B}">
      <dsp:nvSpPr>
        <dsp:cNvPr id="0" name=""/>
        <dsp:cNvSpPr/>
      </dsp:nvSpPr>
      <dsp:spPr>
        <a:xfrm>
          <a:off x="3399000" y="1565624"/>
          <a:ext cx="421671" cy="42167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E0416-37E1-4060-98A0-5A3484E04D2E}">
      <dsp:nvSpPr>
        <dsp:cNvPr id="0" name=""/>
        <dsp:cNvSpPr/>
      </dsp:nvSpPr>
      <dsp:spPr>
        <a:xfrm>
          <a:off x="4129136" y="1412950"/>
          <a:ext cx="1713690" cy="727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Academic integrity &amp; ethical concerns</a:t>
          </a:r>
        </a:p>
      </dsp:txBody>
      <dsp:txXfrm>
        <a:off x="4129136" y="1412950"/>
        <a:ext cx="1713690" cy="727020"/>
      </dsp:txXfrm>
    </dsp:sp>
    <dsp:sp modelId="{EDA4A0AC-63A5-48BD-A436-26E4577327ED}">
      <dsp:nvSpPr>
        <dsp:cNvPr id="0" name=""/>
        <dsp:cNvSpPr/>
      </dsp:nvSpPr>
      <dsp:spPr>
        <a:xfrm>
          <a:off x="6141424" y="1412950"/>
          <a:ext cx="727020" cy="7270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75F271-8FD4-4AD1-A420-3181C8470DD5}">
      <dsp:nvSpPr>
        <dsp:cNvPr id="0" name=""/>
        <dsp:cNvSpPr/>
      </dsp:nvSpPr>
      <dsp:spPr>
        <a:xfrm>
          <a:off x="6294098" y="1565624"/>
          <a:ext cx="421671" cy="421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1947E-D3EE-4D6F-B7EA-C07858923F19}">
      <dsp:nvSpPr>
        <dsp:cNvPr id="0" name=""/>
        <dsp:cNvSpPr/>
      </dsp:nvSpPr>
      <dsp:spPr>
        <a:xfrm>
          <a:off x="6969387" y="1412950"/>
          <a:ext cx="1823383" cy="727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Impact on learning &amp; skill development</a:t>
          </a:r>
        </a:p>
      </dsp:txBody>
      <dsp:txXfrm>
        <a:off x="6969387" y="1412950"/>
        <a:ext cx="1823383" cy="727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971" y="4724956"/>
            <a:ext cx="4908331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9449911"/>
            <a:ext cx="835124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160791X2300177X#bib1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ciencedirect.com/topics/earth-and-planetary-sciences/environmental-impact-assessment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25500" y="1181100"/>
            <a:ext cx="5664200" cy="31861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What a mess of a picture – comment on this slop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5747" tIns="47873" rIns="95747" bIns="47873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71F261-DA45-479C-A3A2-218B1854B12C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318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720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736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One thing is clear – data privacy context</a:t>
            </a:r>
          </a:p>
          <a:p>
            <a:endParaRPr lang="en-IE" dirty="0"/>
          </a:p>
          <a:p>
            <a:r>
              <a:rPr lang="en-IE" dirty="0"/>
              <a:t>Example: interviews/data as part of dissertation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11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lot of this is aimed more at teaching staff and lecturers. However, it gives you a good overview of TCD’s policy on GenAI, particularly with regards to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12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604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>
                <a:highlight>
                  <a:srgbClr val="FFFFFF"/>
                </a:highlight>
              </a:rPr>
              <a:t>Are the answers correct? Any mistakes? Overly general? Bias towards certain material or narratives?</a:t>
            </a:r>
            <a:endParaRPr lang="en-US"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15003-1141-4648-8DAC-62E47C3548F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01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generative AI has, as described above, the potential to replace workers of all kinds, including so-called “knowledge workers” [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]. Even if humans are not replaced by AI, there is a risk that work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whenever this occurs we need to be wary of how power constellations change and whether such changes are conducive to the decency of work … Generative AI will likely have a major impact on both economic growth (SDG 8) and innovation (SDG 9), and it will consequently be important to ensure that this impact is positive and conducive to socially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Learn more about sustainable development from ScienceDirect's AI-generated Topic Pages"/>
              </a:rPr>
              <a:t>sustainable development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is, however, also important to note that while developing generative AI models is in theory possible for all, it requires vast resources, and a world increasingly using such models risks being increasingly dependent on large tech companies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Power: 8 sec clip – running a microwave for an hour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Stealing content: first in open violation of copyright, now through corporate agreements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Premium vs free versions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434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B1632-7827-43FB-97E1-67C2935CF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5EFD9-42AB-9706-3E4F-0A2A1A244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EA336D-59C4-3B30-F229-3072CCD28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is not intended to be a one-stop shop. Do thinking before you submit a prompt. This framework can help.</a:t>
            </a:r>
          </a:p>
          <a:p>
            <a:r>
              <a:rPr lang="en-US" dirty="0"/>
              <a:t>Optional, if time allows: Take a moment to identify a task that you think could be outsourced to AI and prepare a plan for implementing it based on the 4D framework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A73D8-B99F-DCAF-83AD-A78D5E610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159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Summarising large volumes of information/long research papers/articles.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Identifying key points in texts.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Avoiding procrastination – you can ask prompts around your research/topic area as a ‘jumping off point’, and then follow this up with your own critical thinking and analysis.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Explaining terminology/theories that you don’t understand.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Ironing out grammatical errors.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Rewording language and refining syntax for clarity.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871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6BAEE5CA-5661-4C4E-B864-7F1A5A2770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6F25ED-8D3D-4AEC-B34A-878C7F2801EB}" type="slidenum">
              <a:rPr lang="en-GB" altLang="en-US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CDB99BB5-56E6-449E-8379-EDD09BF1B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4B20A538-2E74-4403-AEE7-62FBCA71F1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as a subset of GenAI. I will use those two interchangeably today, but I mean GenAI. Chatbots like ChatGPT, Gemini, Claude, etc.</a:t>
            </a:r>
          </a:p>
          <a:p>
            <a:endParaRPr lang="en-US" dirty="0"/>
          </a:p>
          <a:p>
            <a:r>
              <a:rPr lang="en-US" dirty="0"/>
              <a:t>Simplification: like text prediction when you type. Essentially a next-word predictor</a:t>
            </a:r>
          </a:p>
          <a:p>
            <a:endParaRPr lang="en-US" dirty="0"/>
          </a:p>
          <a:p>
            <a:r>
              <a:rPr lang="en-US" dirty="0"/>
              <a:t>Text is broken down into tokens</a:t>
            </a:r>
          </a:p>
          <a:p>
            <a:r>
              <a:rPr lang="en-US" dirty="0"/>
              <a:t>Large language models, looking at patterns, arrange tokens into matrices, looking at proximity across large corpuses of text</a:t>
            </a:r>
          </a:p>
          <a:p>
            <a:endParaRPr lang="en-US" dirty="0"/>
          </a:p>
          <a:p>
            <a:r>
              <a:rPr lang="en-US" dirty="0"/>
              <a:t>LLMs don’t have access to all of that text, however: they have what is known as the “context window”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058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B1395-313D-D424-3B5C-2FD400017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73889-2E61-2796-3C63-740D9B2DF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EFF0DC-E3FC-414D-651C-2394F4D7D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as a subset of GenAI. I will use those two interchangeably today, but I mean GenAI. Chatbots like ChatGPT, Gemini, Claude, etc.</a:t>
            </a:r>
          </a:p>
          <a:p>
            <a:endParaRPr lang="en-US" dirty="0"/>
          </a:p>
          <a:p>
            <a:r>
              <a:rPr lang="en-US" dirty="0"/>
              <a:t>Simplification: like text prediction when you type. Essentially a next-word predictor</a:t>
            </a:r>
          </a:p>
          <a:p>
            <a:endParaRPr lang="en-US" dirty="0"/>
          </a:p>
          <a:p>
            <a:r>
              <a:rPr lang="en-US" dirty="0"/>
              <a:t>Text is broken down into tokens</a:t>
            </a:r>
          </a:p>
          <a:p>
            <a:r>
              <a:rPr lang="en-US" dirty="0"/>
              <a:t>Large language models, looking at patterns, arrange tokens into matrices, looking at proximity across large corpuses of text</a:t>
            </a:r>
          </a:p>
          <a:p>
            <a:endParaRPr lang="en-US" dirty="0"/>
          </a:p>
          <a:p>
            <a:r>
              <a:rPr lang="en-US" dirty="0"/>
              <a:t>LLMs don’t have access to all of that text, however: they have what is known as the “context window”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4BC5E-2F91-8608-B455-FB8E0F8DA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69288-D15A-48FE-BCA9-C07F4C42F1E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839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784" y="-20538"/>
            <a:ext cx="9188414" cy="2430270"/>
          </a:xfrm>
          <a:prstGeom prst="rect">
            <a:avLst/>
          </a:prstGeom>
          <a:solidFill>
            <a:srgbClr val="00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223" y="1491630"/>
            <a:ext cx="7772400" cy="864096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733768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 dirty="0"/>
          </a:p>
        </p:txBody>
      </p:sp>
      <p:pic>
        <p:nvPicPr>
          <p:cNvPr id="1026" name="Picture 2" descr="C:\Users\jardinj\Pictures\logos\inverted-logo-trinity\white-print-web-trinit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7475"/>
            <a:ext cx="3096344" cy="103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ardinj\Pictures\logos\SLD-logo invert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10" y="195487"/>
            <a:ext cx="2416186" cy="111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43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291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504"/>
            <a:ext cx="8229600" cy="857250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364089" y="1491630"/>
            <a:ext cx="3384550" cy="297033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67544" y="1491630"/>
            <a:ext cx="4536306" cy="2970330"/>
          </a:xfrm>
        </p:spPr>
        <p:txBody>
          <a:bodyPr/>
          <a:lstStyle>
            <a:lvl1pPr>
              <a:defRPr sz="1800" baseline="0"/>
            </a:lvl1pPr>
            <a:lvl2pPr marL="600075" indent="-257175">
              <a:buFontTx/>
              <a:buChar char="-"/>
              <a:defRPr baseline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31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s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73199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504"/>
            <a:ext cx="8229600" cy="857250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139952" y="1491630"/>
            <a:ext cx="4536306" cy="2970330"/>
          </a:xfrm>
        </p:spPr>
        <p:txBody>
          <a:bodyPr/>
          <a:lstStyle>
            <a:lvl1pPr>
              <a:defRPr sz="1800" baseline="0"/>
            </a:lvl1pPr>
            <a:lvl2pPr marL="600075" indent="-257175">
              <a:buFontTx/>
              <a:buChar char="-"/>
              <a:defRPr baseline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1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picture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545636"/>
            <a:ext cx="9144000" cy="302433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504"/>
            <a:ext cx="8229600" cy="857250"/>
          </a:xfrm>
        </p:spPr>
        <p:txBody>
          <a:bodyPr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83568" y="1005576"/>
            <a:ext cx="7992888" cy="32385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91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784" y="-20538"/>
            <a:ext cx="9188414" cy="2430270"/>
          </a:xfrm>
          <a:prstGeom prst="rect">
            <a:avLst/>
          </a:prstGeom>
          <a:solidFill>
            <a:srgbClr val="00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223" y="2571750"/>
            <a:ext cx="7772400" cy="8640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pic>
        <p:nvPicPr>
          <p:cNvPr id="1026" name="Picture 2" descr="C:\Users\jardinj\Pictures\logos\inverted-logo-trinity\white-print-web-trinit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7475"/>
            <a:ext cx="3995936" cy="103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jardinj\Pictures\logos\SLD-logo invert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195487"/>
            <a:ext cx="2938243" cy="111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86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CEDB8B-7366-4677-B354-9F00D065E9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F4F8D-8BED-4048-BCB3-872A1ECF84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8F840-C93E-48D7-A518-F9E456210B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98EFDEB7-BC4E-4305-BB15-8E88B21662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12925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0CB1709-42D2-40FF-A595-C8635A19E20F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7A95D01-007D-449F-995E-96B37443D7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1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09/08/2026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" y="1348740"/>
            <a:ext cx="7886700" cy="3322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7224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505" y="35750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505" y="1437624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7902" y="4731990"/>
            <a:ext cx="9188414" cy="432048"/>
          </a:xfrm>
          <a:prstGeom prst="rect">
            <a:avLst/>
          </a:prstGeom>
          <a:solidFill>
            <a:srgbClr val="00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4763784"/>
            <a:ext cx="255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Student Learning</a:t>
            </a:r>
            <a:r>
              <a:rPr lang="en-IE" sz="900" b="1" baseline="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Development</a:t>
            </a:r>
          </a:p>
          <a:p>
            <a:r>
              <a:rPr lang="en-IE" sz="900" baseline="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Trinity College Dublin, The University of Dublin</a:t>
            </a:r>
            <a:endParaRPr lang="en-IE" sz="9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2" descr="C:\Users\jardinj\Documents\SLD marketing\final vectors\book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375" y="4754540"/>
            <a:ext cx="421078" cy="34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ardinj\Documents\SLD marketing\final vectors\laptop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3" y="4731990"/>
            <a:ext cx="678022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jardinj\Documents\SLD marketing\final vectors\muggrey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62" y="4800178"/>
            <a:ext cx="330090" cy="25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8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</p:sldLayoutIdLst>
  <p:txStyles>
    <p:titleStyle>
      <a:lvl1pPr algn="ctr" defTabSz="685800" rtl="0" eaLnBrk="1" latinLnBrk="0" hangingPunct="1">
        <a:spcBef>
          <a:spcPct val="0"/>
        </a:spcBef>
        <a:buNone/>
        <a:defRPr sz="2700" kern="1200">
          <a:solidFill>
            <a:srgbClr val="00642D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 baseline="0">
          <a:solidFill>
            <a:schemeClr val="bg1">
              <a:lumMod val="65000"/>
            </a:schemeClr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bg1">
              <a:lumMod val="65000"/>
            </a:schemeClr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ibguides.tcd.ie/gen-ai/introduct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academicpractice/resources/generative_a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academicpractice/resources/generative_a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ltc.alt.ac.uk/blog/2025/05/think-before-you-prompt-reduce-your-ai-carbon-footprint-with-rock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ourses.ie/opencourse/ai-fluency-framework-foundation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tudent.learning@tcd.ie" TargetMode="Externa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4839" y="1296123"/>
            <a:ext cx="7158926" cy="864394"/>
          </a:xfrm>
        </p:spPr>
        <p:txBody>
          <a:bodyPr>
            <a:normAutofit/>
          </a:bodyPr>
          <a:lstStyle/>
          <a:p>
            <a:pPr eaLnBrk="1" hangingPunct="1"/>
            <a:r>
              <a:rPr lang="en-IE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GenAI &amp; Postgraduate Studies</a:t>
            </a:r>
            <a:endParaRPr lang="en-US" alt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31496" y="2564171"/>
            <a:ext cx="4656658" cy="2212106"/>
          </a:xfrm>
        </p:spPr>
        <p:txBody>
          <a:bodyPr rtlCol="0">
            <a:normAutofit/>
          </a:bodyPr>
          <a:lstStyle/>
          <a:p>
            <a:pPr algn="l">
              <a:defRPr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Fionn O’Sullivan &amp; Caitríona Ní Shé</a:t>
            </a:r>
            <a:endParaRPr lang="en-US" altLang="en-US" dirty="0"/>
          </a:p>
          <a:p>
            <a:pPr algn="l">
              <a:defRPr/>
            </a:pPr>
            <a:r>
              <a:rPr lang="en-IE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Learning Development</a:t>
            </a:r>
          </a:p>
          <a:p>
            <a:pPr algn="l">
              <a:defRPr/>
            </a:pPr>
            <a:r>
              <a:rPr lang="en-IE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Trinity </a:t>
            </a:r>
            <a:r>
              <a:rPr lang="en-IE" alt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disAbility</a:t>
            </a:r>
            <a:r>
              <a:rPr lang="en-IE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</a:t>
            </a:r>
          </a:p>
          <a:p>
            <a:pPr algn="l">
              <a:defRPr/>
            </a:pPr>
            <a:endParaRPr lang="en-IE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/>
            </a:pPr>
            <a:endParaRPr lang="en-IE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/>
            </a:pPr>
            <a:endParaRPr lang="en-IE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C47E03-AEA6-93AB-B993-65E777D8ECC2}"/>
              </a:ext>
            </a:extLst>
          </p:cNvPr>
          <p:cNvGrpSpPr/>
          <p:nvPr/>
        </p:nvGrpSpPr>
        <p:grpSpPr>
          <a:xfrm>
            <a:off x="4231497" y="3763587"/>
            <a:ext cx="4656657" cy="751080"/>
            <a:chOff x="-835274" y="4776668"/>
            <a:chExt cx="8264014" cy="1001440"/>
          </a:xfrm>
        </p:grpSpPr>
        <p:sp>
          <p:nvSpPr>
            <p:cNvPr id="5" name="Content Placeholder 4">
              <a:extLst>
                <a:ext uri="{FF2B5EF4-FFF2-40B4-BE49-F238E27FC236}">
                  <a16:creationId xmlns:a16="http://schemas.microsoft.com/office/drawing/2014/main" id="{D845A886-B1C0-979A-1F9C-BCCD59D4804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800861" y="4797152"/>
              <a:ext cx="8229601" cy="954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rgbClr val="595959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400" kern="1200">
                  <a:solidFill>
                    <a:srgbClr val="A6A6A6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rgbClr val="595959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rgbClr val="A6A6A6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rgbClr val="595959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85800">
                <a:spcBef>
                  <a:spcPct val="0"/>
                </a:spcBef>
                <a:buNone/>
              </a:pPr>
              <a:r>
                <a:rPr lang="pl-PL" altLang="en-US" sz="21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www</a:t>
              </a:r>
              <a:r>
                <a:rPr lang="en-IE" altLang="en-US" sz="21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.tcd.ie</a:t>
              </a:r>
              <a:r>
                <a:rPr lang="pl-PL" altLang="en-US" sz="21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/sld</a:t>
              </a:r>
              <a:endParaRPr lang="en-IE" altLang="en-US" sz="2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defTabSz="685800">
                <a:spcBef>
                  <a:spcPct val="0"/>
                </a:spcBef>
                <a:buNone/>
              </a:pPr>
              <a:r>
                <a:rPr lang="pl-PL" altLang="en-US" sz="21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</a:t>
              </a:r>
              <a:r>
                <a:rPr lang="en-IE" altLang="en-US" sz="21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student.learning@tcd.ie</a:t>
              </a:r>
            </a:p>
          </p:txBody>
        </p:sp>
        <p:pic>
          <p:nvPicPr>
            <p:cNvPr id="6" name="Graphic 5" descr="Internet with solid fill">
              <a:extLst>
                <a:ext uri="{FF2B5EF4-FFF2-40B4-BE49-F238E27FC236}">
                  <a16:creationId xmlns:a16="http://schemas.microsoft.com/office/drawing/2014/main" id="{E5744616-FE77-D6A0-E984-F1090AC4A2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835274" y="4776668"/>
              <a:ext cx="697746" cy="590665"/>
            </a:xfrm>
            <a:prstGeom prst="rect">
              <a:avLst/>
            </a:prstGeom>
          </p:spPr>
        </p:pic>
        <p:pic>
          <p:nvPicPr>
            <p:cNvPr id="8" name="Graphic 7" descr="Envelope with solid fill">
              <a:extLst>
                <a:ext uri="{FF2B5EF4-FFF2-40B4-BE49-F238E27FC236}">
                  <a16:creationId xmlns:a16="http://schemas.microsoft.com/office/drawing/2014/main" id="{8562B592-DC5F-1323-823E-55089C15CA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835274" y="5187443"/>
              <a:ext cx="697746" cy="590665"/>
            </a:xfrm>
            <a:prstGeom prst="rect">
              <a:avLst/>
            </a:prstGeom>
          </p:spPr>
        </p:pic>
      </p:grpSp>
      <p:pic>
        <p:nvPicPr>
          <p:cNvPr id="9" name="Picture 8" descr="Cartoon of a group of people sitting at a table with a computer and papers&#10;&#10;AI-generated content may be incorrect.">
            <a:extLst>
              <a:ext uri="{FF2B5EF4-FFF2-40B4-BE49-F238E27FC236}">
                <a16:creationId xmlns:a16="http://schemas.microsoft.com/office/drawing/2014/main" id="{14AE0A5B-CE6F-55F7-1106-5C806B19C6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5"/>
          <a:stretch>
            <a:fillRect/>
          </a:stretch>
        </p:blipFill>
        <p:spPr>
          <a:xfrm>
            <a:off x="7953" y="2415272"/>
            <a:ext cx="3704302" cy="2214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D08606-CBFF-FA9B-BA63-238E3CC271D3}"/>
              </a:ext>
            </a:extLst>
          </p:cNvPr>
          <p:cNvSpPr txBox="1"/>
          <p:nvPr/>
        </p:nvSpPr>
        <p:spPr>
          <a:xfrm>
            <a:off x="-78596" y="4514667"/>
            <a:ext cx="37043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Image generated by Microsoft Copilot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AA82E-1336-FB76-5BBF-2B076388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616" y="357188"/>
            <a:ext cx="6172200" cy="857250"/>
          </a:xfr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should you be thinking about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4E967D20-91C1-50D5-118D-1032EDEE2D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534091"/>
              </p:ext>
            </p:extLst>
          </p:nvPr>
        </p:nvGraphicFramePr>
        <p:xfrm>
          <a:off x="0" y="1003177"/>
          <a:ext cx="9144000" cy="3552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9239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E641-046F-DA7C-1A30-7FDE5264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899" y="0"/>
            <a:ext cx="6172200" cy="85725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TCD Policy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B6FD-A292-8553-CC00-FF49DAE47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40" y="1516529"/>
            <a:ext cx="8130989" cy="3192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Correctly document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use of the tools so that it can be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appropriately acknowledged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.’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Retain drafts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your work so you can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your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process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.’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‘Where a student or researcher is required to use a standard referencing style which has specific rules for citing and referencing </a:t>
            </a:r>
            <a:r>
              <a:rPr lang="en-US" sz="165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rules of the citation style should be followed, in addition to acknowledging the use of </a:t>
            </a:r>
            <a:r>
              <a:rPr lang="en-US" sz="165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outlined below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.’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‘The use of GenAI must be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acknowledged in an ‘Appendix’ or 'Methods' section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any piece of academic work where it has been used as a functional tool to assist in the process of creating academic work.’ </a:t>
            </a:r>
          </a:p>
          <a:p>
            <a:pPr marL="0" indent="0">
              <a:buNone/>
            </a:pPr>
            <a:endParaRPr lang="en-GB" sz="13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0D8ADC-566C-CD39-0B9B-21168A74CA51}"/>
              </a:ext>
            </a:extLst>
          </p:cNvPr>
          <p:cNvSpPr txBox="1"/>
          <p:nvPr/>
        </p:nvSpPr>
        <p:spPr>
          <a:xfrm>
            <a:off x="2129366" y="856870"/>
            <a:ext cx="4885267" cy="5078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350" dirty="0"/>
              <a:t>The use of Generative AI is permitted unless otherwise stated in course handbooks – BUT you must acknowledge its use.</a:t>
            </a:r>
          </a:p>
        </p:txBody>
      </p:sp>
    </p:spTree>
    <p:extLst>
      <p:ext uri="{BB962C8B-B14F-4D97-AF65-F5344CB8AC3E}">
        <p14:creationId xmlns:p14="http://schemas.microsoft.com/office/powerpoint/2010/main" val="166916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297ED-3791-B081-9A52-5724D8754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811850"/>
            <a:ext cx="8465574" cy="33408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Minimum requirements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include in acknowledgement: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and version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lang="en-US" sz="165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 used; e.g. Microsoft Copilot (version GPT-4)</a:t>
            </a:r>
          </a:p>
          <a:p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Publisher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(company that made the |</a:t>
            </a:r>
            <a:r>
              <a:rPr lang="en-US" sz="165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system); e.g. Microsoft; Anthropic, OpenAI</a:t>
            </a:r>
          </a:p>
          <a:p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URL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GenAI company.</a:t>
            </a:r>
          </a:p>
          <a:p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Brief description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(single sentence) of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which the tool was used.</a:t>
            </a:r>
          </a:p>
          <a:p>
            <a:pPr marL="0" indent="0">
              <a:buNone/>
            </a:pPr>
            <a:endParaRPr lang="en-US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example: </a:t>
            </a:r>
          </a:p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acknowledge the use of Microsoft Copilot (version GPT-4, Microsoft, https://copilot.microsoft.com) to </a:t>
            </a:r>
            <a:r>
              <a:rPr lang="en-US" sz="165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summarise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my initial notes and to proofread my final draft.’</a:t>
            </a:r>
            <a:endParaRPr lang="en-GB" sz="165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09B971-E143-70D2-8C0B-7F15CCCD5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Library Guide for Referencing GenAI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A108FB-EEDD-9748-B454-E256BEBD7317}"/>
              </a:ext>
            </a:extLst>
          </p:cNvPr>
          <p:cNvSpPr txBox="1"/>
          <p:nvPr/>
        </p:nvSpPr>
        <p:spPr>
          <a:xfrm>
            <a:off x="1834145" y="4390287"/>
            <a:ext cx="701936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 TCD Library Guide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https://libguides.tcd.ie/gen-ai/introduction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2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37542-C9F8-1F09-42B4-9970E09D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Privacy: What can you NOT do with GenAI?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680C4-2769-F42B-1010-50E8AA5A3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05" y="914400"/>
            <a:ext cx="8229600" cy="3751604"/>
          </a:xfrm>
        </p:spPr>
        <p:txBody>
          <a:bodyPr>
            <a:normAutofit/>
          </a:bodyPr>
          <a:lstStyle/>
          <a:p>
            <a:endParaRPr lang="en-US" sz="1500" b="0" dirty="0">
              <a:solidFill>
                <a:srgbClr val="49494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uses are illegal due to breaking GDPR law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‘You are NOT allowed to use private student or staff information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as part of your queries or instructions when using GenAI tools.’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‘C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ontent which is confidential in Trinity, confidential to your studies or work (research, teaching or administrative),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which is not public or for which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do not own the copyright should NOT be used in creating prompts or providing context information </a:t>
            </a:r>
            <a: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GenAI to generate content.’</a:t>
            </a:r>
          </a:p>
          <a:p>
            <a:endParaRPr lang="en-US" sz="1500" b="0" dirty="0">
              <a:solidFill>
                <a:srgbClr val="49494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Centre for Academic Practice, Trinity Teaching &amp; Learning - Trinity College Dublin (tcd.ie)</a:t>
            </a: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6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7EE5-E647-1857-5E0D-53A6123E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Thesis/Papers: Check your School/Department Handbook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6D84B-0DB9-0413-3A7B-54095819B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19" y="1099440"/>
            <a:ext cx="7607362" cy="342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disciplines within the college have different rules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GB" sz="165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you can ask your school/department: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use it?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use it for some things and not others (i.e.  for research prompts but not for generating content)?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 cite it, what information should you include in addition to Library guidance (i.e.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prompts inputted, responses received,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)?</a:t>
            </a:r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83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68F6-A770-A1D0-16EA-C6A380BF4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899" y="23472"/>
            <a:ext cx="6172200" cy="857250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GenAI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Hub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E419C-4945-4FFA-AA74-316AA2ED0421}"/>
              </a:ext>
            </a:extLst>
          </p:cNvPr>
          <p:cNvSpPr txBox="1"/>
          <p:nvPr/>
        </p:nvSpPr>
        <p:spPr>
          <a:xfrm>
            <a:off x="1434107" y="4418892"/>
            <a:ext cx="627578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TCD GenAI Hub</a:t>
            </a: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https://www.tcd.ie/academicpractice/resources/generative_ai/</a:t>
            </a:r>
            <a:endParaRPr lang="en-GB" sz="13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Content Placeholder 5" descr="A collage of images of people and computers&#10;&#10;AI-generated content may be incorrect.">
            <a:extLst>
              <a:ext uri="{FF2B5EF4-FFF2-40B4-BE49-F238E27FC236}">
                <a16:creationId xmlns:a16="http://schemas.microsoft.com/office/drawing/2014/main" id="{3DD0415D-DECC-184E-3E92-CD407A21F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586" y="880722"/>
            <a:ext cx="5106829" cy="3560472"/>
          </a:xfrm>
        </p:spPr>
      </p:pic>
    </p:spTree>
    <p:extLst>
      <p:ext uri="{BB962C8B-B14F-4D97-AF65-F5344CB8AC3E}">
        <p14:creationId xmlns:p14="http://schemas.microsoft.com/office/powerpoint/2010/main" val="363392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6AE238-263E-B213-9E19-FE9957315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81" y="51975"/>
            <a:ext cx="5720675" cy="857250"/>
          </a:xfrm>
        </p:spPr>
        <p:txBody>
          <a:bodyPr>
            <a:normAutofit/>
          </a:bodyPr>
          <a:lstStyle/>
          <a:p>
            <a:r>
              <a:rPr lang="en-IE" dirty="0"/>
              <a:t>SLD Blackboard Resources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67AD4A-3437-47FC-85F5-BD25261B74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26116" y="3661173"/>
            <a:ext cx="217884" cy="14406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685800" rtl="0" eaLnBrk="1" latinLnBrk="0" hangingPunct="1">
              <a:defRPr sz="7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BE135E-2566-4748-853C-8A3B78F0FB00}" type="slidenum">
              <a:rPr lang="en-IE" smtClean="0"/>
              <a:pPr/>
              <a:t>8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10CD36-514C-0473-57B7-8B0C836BF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276" y="1029712"/>
            <a:ext cx="3084075" cy="30840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17679A-6E49-AF8E-F7AF-52778EB18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946" y="1"/>
            <a:ext cx="2733890" cy="4549743"/>
          </a:xfrm>
          <a:prstGeom prst="rect">
            <a:avLst/>
          </a:prstGeom>
        </p:spPr>
      </p:pic>
      <p:sp>
        <p:nvSpPr>
          <p:cNvPr id="15" name="Title 8">
            <a:extLst>
              <a:ext uri="{FF2B5EF4-FFF2-40B4-BE49-F238E27FC236}">
                <a16:creationId xmlns:a16="http://schemas.microsoft.com/office/drawing/2014/main" id="{9FAD14BF-B48A-AA31-2A71-F1D25BF8AF3D}"/>
              </a:ext>
            </a:extLst>
          </p:cNvPr>
          <p:cNvSpPr txBox="1">
            <a:spLocks/>
          </p:cNvSpPr>
          <p:nvPr/>
        </p:nvSpPr>
        <p:spPr>
          <a:xfrm>
            <a:off x="2677886" y="270000"/>
            <a:ext cx="5651739" cy="421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>
              <a:spcAft>
                <a:spcPts val="450"/>
              </a:spcAft>
              <a:defRPr/>
            </a:pPr>
            <a:endParaRPr lang="en-IE" sz="2700" b="0" dirty="0">
              <a:solidFill>
                <a:srgbClr val="0E73B9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E7F7D-2E1D-4986-47A0-88FECC4115BF}"/>
              </a:ext>
            </a:extLst>
          </p:cNvPr>
          <p:cNvSpPr txBox="1"/>
          <p:nvPr/>
        </p:nvSpPr>
        <p:spPr>
          <a:xfrm>
            <a:off x="207612" y="1527014"/>
            <a:ext cx="2756305" cy="1789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fontAlgn="base">
              <a:buFont typeface="+mj-lt"/>
              <a:buAutoNum type="arabicPeriod"/>
            </a:pP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Log into Blackboard.</a:t>
            </a:r>
          </a:p>
          <a:p>
            <a:pPr marL="257175" indent="-257175" fontAlgn="base">
              <a:buFont typeface="+mj-lt"/>
              <a:buAutoNum type="arabicPeriod"/>
            </a:pP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Click </a:t>
            </a:r>
            <a:r>
              <a:rPr lang="en-US" sz="1350" b="1" dirty="0">
                <a:solidFill>
                  <a:schemeClr val="bg2">
                    <a:lumMod val="50000"/>
                  </a:schemeClr>
                </a:solidFill>
              </a:rPr>
              <a:t>Modules </a:t>
            </a: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in the left menu.</a:t>
            </a:r>
          </a:p>
          <a:p>
            <a:pPr marL="257175" indent="-257175" fontAlgn="base">
              <a:buFont typeface="+mj-lt"/>
              <a:buAutoNum type="arabicPeriod"/>
            </a:pP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Click </a:t>
            </a:r>
            <a:r>
              <a:rPr lang="en-US" sz="1350" b="1" dirty="0">
                <a:solidFill>
                  <a:schemeClr val="bg2">
                    <a:lumMod val="50000"/>
                  </a:schemeClr>
                </a:solidFill>
              </a:rPr>
              <a:t>Module Catalogue</a:t>
            </a: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 in the top right corner.</a:t>
            </a:r>
          </a:p>
          <a:p>
            <a:pPr marL="257175" indent="-257175" fontAlgn="base">
              <a:buFont typeface="+mj-lt"/>
              <a:buAutoNum type="arabicPeriod"/>
            </a:pP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Search for ‘</a:t>
            </a:r>
            <a:r>
              <a:rPr lang="en-US" sz="1350" b="1" i="1" dirty="0">
                <a:solidFill>
                  <a:schemeClr val="bg2">
                    <a:lumMod val="50000"/>
                  </a:schemeClr>
                </a:solidFill>
              </a:rPr>
              <a:t>Academic</a:t>
            </a:r>
            <a:r>
              <a:rPr lang="en-US" sz="1350" i="1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257175" indent="-257175" fontAlgn="base">
              <a:buFont typeface="+mj-lt"/>
              <a:buAutoNum type="arabicPeriod"/>
            </a:pP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Find the ‘</a:t>
            </a:r>
            <a:r>
              <a:rPr lang="en-US" sz="1350" b="1" dirty="0">
                <a:solidFill>
                  <a:schemeClr val="bg2">
                    <a:lumMod val="50000"/>
                  </a:schemeClr>
                </a:solidFill>
              </a:rPr>
              <a:t>ASSL-SLD’</a:t>
            </a:r>
            <a:r>
              <a:rPr lang="en-US" sz="1350" dirty="0">
                <a:solidFill>
                  <a:schemeClr val="bg2">
                    <a:lumMod val="50000"/>
                  </a:schemeClr>
                </a:solidFill>
              </a:rPr>
              <a:t> module. Click on       and ‘</a:t>
            </a:r>
            <a:r>
              <a:rPr lang="en-US" sz="1350" b="1" dirty="0">
                <a:solidFill>
                  <a:schemeClr val="bg2">
                    <a:lumMod val="50000"/>
                  </a:schemeClr>
                </a:solidFill>
              </a:rPr>
              <a:t>Enroll’.</a:t>
            </a:r>
            <a:br>
              <a:rPr lang="en-US" sz="1350" dirty="0">
                <a:solidFill>
                  <a:schemeClr val="bg2">
                    <a:lumMod val="50000"/>
                  </a:schemeClr>
                </a:solidFill>
              </a:rPr>
            </a:br>
            <a:endParaRPr lang="en-IE" sz="135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63B546-9D94-ABDC-102C-9E4EC7BCF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1176" y1="73913" x2="41176" y2="73913"/>
                      </a14:backgroundRemoval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3522" y="2780270"/>
            <a:ext cx="216024" cy="29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5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C53C52-C774-F98B-DC4A-6303C46E9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57"/>
          <a:stretch>
            <a:fillRect/>
          </a:stretch>
        </p:blipFill>
        <p:spPr>
          <a:xfrm>
            <a:off x="0" y="0"/>
            <a:ext cx="3787918" cy="2123658"/>
          </a:xfrm>
          <a:prstGeom prst="rect">
            <a:avLst/>
          </a:prstGeom>
        </p:spPr>
      </p:pic>
      <p:pic>
        <p:nvPicPr>
          <p:cNvPr id="12" name="Picture 11" descr="A graph showing a graph of data&#10;&#10;AI-generated content may be incorrect.">
            <a:extLst>
              <a:ext uri="{FF2B5EF4-FFF2-40B4-BE49-F238E27FC236}">
                <a16:creationId xmlns:a16="http://schemas.microsoft.com/office/drawing/2014/main" id="{C71C3E94-99FD-820B-55E0-70466A21D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"/>
            <a:ext cx="4572000" cy="2133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C88AA0-86E2-32CE-8F7D-249DC2516BB8}"/>
              </a:ext>
            </a:extLst>
          </p:cNvPr>
          <p:cNvSpPr txBox="1"/>
          <p:nvPr/>
        </p:nvSpPr>
        <p:spPr>
          <a:xfrm>
            <a:off x="7566908" y="2068429"/>
            <a:ext cx="2014817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Liang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(2024)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62D237-4DC5-BF7B-CDCA-5525B2CF82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30828"/>
          <a:stretch>
            <a:fillRect/>
          </a:stretch>
        </p:blipFill>
        <p:spPr>
          <a:xfrm>
            <a:off x="0" y="2657880"/>
            <a:ext cx="4197303" cy="20759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AD970C-4E70-B9DC-8DE0-807362E4B5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47" r="-213" b="21488"/>
          <a:stretch>
            <a:fillRect/>
          </a:stretch>
        </p:blipFill>
        <p:spPr>
          <a:xfrm>
            <a:off x="4664891" y="2408731"/>
            <a:ext cx="2747205" cy="2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9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39EE6-A383-549E-5E5B-C110C2912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41EE3B-9758-9FC0-F946-62EB18049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48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/>
              <a:t>What is at stake when we use GenAI?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9E1DD-00E6-6550-BA77-FBBC69524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5698"/>
            <a:ext cx="8521262" cy="3816661"/>
          </a:xfrm>
        </p:spPr>
        <p:txBody>
          <a:bodyPr vert="horz" lIns="68580" tIns="34290" rIns="68580" bIns="34290" rtlCol="0"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What do we risk as students?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Cognitive atrophy through repeated cognitive offloading</a:t>
            </a:r>
          </a:p>
          <a:p>
            <a:pPr>
              <a:lnSpc>
                <a:spcPct val="110000"/>
              </a:lnSpc>
            </a:pPr>
            <a:r>
              <a:rPr lang="en-US" dirty="0"/>
              <a:t>What do we risk as individuals?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Trust in our own creativity and abilities</a:t>
            </a:r>
          </a:p>
          <a:p>
            <a:pPr>
              <a:lnSpc>
                <a:spcPct val="110000"/>
              </a:lnSpc>
            </a:pPr>
            <a:r>
              <a:rPr lang="en-US" dirty="0"/>
              <a:t>What do we risk as researchers?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Close understanding of our own data/materials</a:t>
            </a:r>
          </a:p>
          <a:p>
            <a:pPr>
              <a:lnSpc>
                <a:spcPct val="110000"/>
              </a:lnSpc>
            </a:pPr>
            <a:r>
              <a:rPr lang="en-US" dirty="0"/>
              <a:t>What do we risk as professionals?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Responsibilities one has towards e.g. patients, clients </a:t>
            </a:r>
          </a:p>
          <a:p>
            <a:pPr>
              <a:lnSpc>
                <a:spcPct val="110000"/>
              </a:lnSpc>
            </a:pPr>
            <a:r>
              <a:rPr lang="en-US" dirty="0"/>
              <a:t>What do we risk as societies?</a:t>
            </a:r>
          </a:p>
          <a:p>
            <a:pPr lvl="1">
              <a:lnSpc>
                <a:spcPct val="110000"/>
              </a:lnSpc>
            </a:pPr>
            <a:r>
              <a:rPr lang="en-IE" dirty="0"/>
              <a:t>Standards of quality (Search engines and Wikipedia suddenly seem </a:t>
            </a:r>
            <a:r>
              <a:rPr lang="en-IE" dirty="0" err="1"/>
              <a:t>palettable</a:t>
            </a:r>
            <a:r>
              <a:rPr lang="en-IE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IE" dirty="0"/>
              <a:t>Taking about software using personifying language risks </a:t>
            </a:r>
            <a:r>
              <a:rPr lang="en-US" dirty="0" err="1"/>
              <a:t>virtualising</a:t>
            </a:r>
            <a:r>
              <a:rPr lang="en-US" dirty="0"/>
              <a:t> real people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1CB660A-AB8B-264E-064A-8297057F0129}"/>
              </a:ext>
            </a:extLst>
          </p:cNvPr>
          <p:cNvSpPr txBox="1">
            <a:spLocks/>
          </p:cNvSpPr>
          <p:nvPr/>
        </p:nvSpPr>
        <p:spPr>
          <a:xfrm>
            <a:off x="457200" y="783355"/>
            <a:ext cx="8229600" cy="2840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en-IE" sz="1500" dirty="0"/>
          </a:p>
        </p:txBody>
      </p:sp>
    </p:spTree>
    <p:extLst>
      <p:ext uri="{BB962C8B-B14F-4D97-AF65-F5344CB8AC3E}">
        <p14:creationId xmlns:p14="http://schemas.microsoft.com/office/powerpoint/2010/main" val="3278522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47B43-D1EE-DF7A-2ABB-24508D50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82"/>
            <a:ext cx="3895543" cy="606972"/>
          </a:xfrm>
        </p:spPr>
        <p:txBody>
          <a:bodyPr/>
          <a:lstStyle/>
          <a:p>
            <a:r>
              <a:rPr lang="en-US" dirty="0"/>
              <a:t>Wider GenAI threats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FECBC-D3F6-5778-8B25-00A219253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7" y="882870"/>
            <a:ext cx="4208264" cy="3640746"/>
          </a:xfrm>
        </p:spPr>
        <p:txBody>
          <a:bodyPr>
            <a:normAutofit lnSpcReduction="10000"/>
          </a:bodyPr>
          <a:lstStyle/>
          <a:p>
            <a:r>
              <a:rPr lang="en-US" sz="1700" dirty="0"/>
              <a:t>Disinformation </a:t>
            </a:r>
          </a:p>
          <a:p>
            <a:r>
              <a:rPr lang="en-IE" sz="1700" dirty="0"/>
              <a:t>Energy use &amp; climate targets </a:t>
            </a:r>
            <a:r>
              <a:rPr lang="en-IE" sz="1700" dirty="0">
                <a:solidFill>
                  <a:schemeClr val="bg1">
                    <a:lumMod val="65000"/>
                  </a:schemeClr>
                </a:solidFill>
              </a:rPr>
              <a:t>(Data centres were 21% of Ireland’s electricity grid in 2024)</a:t>
            </a:r>
          </a:p>
          <a:p>
            <a:r>
              <a:rPr lang="en-US" sz="1700" dirty="0"/>
              <a:t>Appropriation of content produced by humans</a:t>
            </a:r>
          </a:p>
          <a:p>
            <a:r>
              <a:rPr lang="en-IE" sz="1700" dirty="0"/>
              <a:t>Exploitative data acquisition </a:t>
            </a:r>
            <a:r>
              <a:rPr lang="en-IE" sz="1700" dirty="0">
                <a:solidFill>
                  <a:schemeClr val="bg1">
                    <a:lumMod val="65000"/>
                  </a:schemeClr>
                </a:solidFill>
              </a:rPr>
              <a:t>(destroying books) </a:t>
            </a:r>
            <a:r>
              <a:rPr lang="en-IE" sz="1700" dirty="0"/>
              <a:t>and training </a:t>
            </a:r>
            <a:r>
              <a:rPr lang="en-IE" sz="1700" dirty="0">
                <a:solidFill>
                  <a:schemeClr val="bg1">
                    <a:lumMod val="65000"/>
                  </a:schemeClr>
                </a:solidFill>
              </a:rPr>
              <a:t>(data labour)</a:t>
            </a:r>
            <a:endParaRPr lang="en-US" sz="17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700" dirty="0"/>
              <a:t>Reproducing bias and discrimination</a:t>
            </a:r>
          </a:p>
          <a:p>
            <a:r>
              <a:rPr lang="en-US" sz="1700" dirty="0"/>
              <a:t>New access divides </a:t>
            </a:r>
            <a:r>
              <a:rPr lang="en-US" sz="1700" dirty="0">
                <a:solidFill>
                  <a:schemeClr val="bg1">
                    <a:lumMod val="65000"/>
                  </a:schemeClr>
                </a:solidFill>
              </a:rPr>
              <a:t>(who has access to what AI models)</a:t>
            </a:r>
          </a:p>
          <a:p>
            <a:r>
              <a:rPr lang="en-US" sz="1700" dirty="0"/>
              <a:t>Cybersecurity/lack of “guardrails”</a:t>
            </a:r>
          </a:p>
          <a:p>
            <a:pPr marL="0" indent="0" algn="r">
              <a:buNone/>
            </a:pPr>
            <a:endParaRPr lang="en-IE" sz="15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BDCDE2-EAD9-F96B-3FEE-5D3208063B13}"/>
              </a:ext>
            </a:extLst>
          </p:cNvPr>
          <p:cNvSpPr txBox="1">
            <a:spLocks/>
          </p:cNvSpPr>
          <p:nvPr/>
        </p:nvSpPr>
        <p:spPr>
          <a:xfrm>
            <a:off x="4114800" y="0"/>
            <a:ext cx="5029200" cy="606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2700" kern="1200">
                <a:solidFill>
                  <a:srgbClr val="00642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Academic GenAI concerns</a:t>
            </a:r>
            <a:endParaRPr lang="en-IE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5D47608-92BB-D9A4-3BF5-A277B6637A3E}"/>
              </a:ext>
            </a:extLst>
          </p:cNvPr>
          <p:cNvSpPr txBox="1">
            <a:spLocks/>
          </p:cNvSpPr>
          <p:nvPr/>
        </p:nvSpPr>
        <p:spPr>
          <a:xfrm>
            <a:off x="4572000" y="792294"/>
            <a:ext cx="4594545" cy="3149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1"/>
                </a:solidFill>
                <a:ea typeface="Calibri" panose="020F0502020204030204" pitchFamily="34" charset="0"/>
              </a:rPr>
              <a:t>‘Hallucinations’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e.g. incorrect references/citations </a:t>
            </a:r>
          </a:p>
          <a:p>
            <a:r>
              <a:rPr lang="en-US" sz="1400" dirty="0">
                <a:solidFill>
                  <a:schemeClr val="tx1"/>
                </a:solidFill>
                <a:ea typeface="Calibri" panose="020F0502020204030204" pitchFamily="34" charset="0"/>
              </a:rPr>
              <a:t>No access to paywalled articles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(over-represents lower-quality information)</a:t>
            </a:r>
          </a:p>
          <a:p>
            <a:r>
              <a:rPr lang="en-US" sz="1400" dirty="0">
                <a:solidFill>
                  <a:schemeClr val="tx1"/>
                </a:solidFill>
                <a:ea typeface="Calibri" panose="020F0502020204030204" pitchFamily="34" charset="0"/>
              </a:rPr>
              <a:t>Text can be generic and lacking originality</a:t>
            </a:r>
          </a:p>
          <a:p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Academic misconduct penalties</a:t>
            </a:r>
          </a:p>
          <a:p>
            <a:pPr marL="0" indent="0">
              <a:buNone/>
            </a:pPr>
            <a:endParaRPr lang="en-GB" sz="1400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r>
              <a:rPr lang="en-US" sz="1400" dirty="0">
                <a:solidFill>
                  <a:schemeClr val="tx1"/>
                </a:solidFill>
                <a:ea typeface="Calibri" panose="020F0502020204030204" pitchFamily="34" charset="0"/>
              </a:rPr>
              <a:t>Overreliance -&gt;</a:t>
            </a:r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Underdevelopment of research skills:</a:t>
            </a:r>
          </a:p>
          <a:p>
            <a:pPr marL="600067" lvl="1" indent="-257175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Critical thinking</a:t>
            </a:r>
          </a:p>
          <a:p>
            <a:pPr marL="600067" lvl="1" indent="-257175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Formulating original opinions</a:t>
            </a:r>
          </a:p>
          <a:p>
            <a:pPr marL="600067" lvl="1" indent="-257175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Expression</a:t>
            </a:r>
          </a:p>
          <a:p>
            <a:pPr marL="600067" lvl="1" indent="-257175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ea typeface="Calibri" panose="020F0502020204030204" pitchFamily="34" charset="0"/>
              </a:rPr>
              <a:t>Synthesising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29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AED04-9822-F38A-55DA-68CF8B329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A58BC-22A2-F197-F428-15E51462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5" y="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GenAI &amp; learning: What to delegate, what to not? </a:t>
            </a:r>
            <a:endParaRPr lang="en-IE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4ACB5A7-587F-D666-5F6B-3AE32EE3B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05" y="982288"/>
            <a:ext cx="8229600" cy="1728192"/>
          </a:xfrm>
        </p:spPr>
        <p:txBody>
          <a:bodyPr vert="horz" lIns="68580" tIns="34290" rIns="68580" bIns="3429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Take a moment to consider the different tasks involved in academic work/your learning process. How do you think you might best support yourself in this?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7D2EEB-1D18-127D-D12B-09116C14A372}"/>
              </a:ext>
            </a:extLst>
          </p:cNvPr>
          <p:cNvSpPr txBox="1"/>
          <p:nvPr/>
        </p:nvSpPr>
        <p:spPr>
          <a:xfrm>
            <a:off x="2286000" y="2835519"/>
            <a:ext cx="4572000" cy="18928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500" dirty="0">
                <a:latin typeface="Aptos"/>
                <a:ea typeface="Segoe UI"/>
                <a:cs typeface="Segoe UI"/>
              </a:rPr>
              <a:t>what about...?​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>
                <a:latin typeface="Aptos"/>
                <a:ea typeface="Arial"/>
                <a:cs typeface="Arial"/>
              </a:rPr>
              <a:t>Asking for resources/summary on a new topic​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>
                <a:latin typeface="Aptos"/>
                <a:ea typeface="Arial"/>
                <a:cs typeface="Arial"/>
              </a:rPr>
              <a:t>Validating/confirming something is true/not​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>
                <a:latin typeface="Aptos"/>
                <a:ea typeface="Arial"/>
                <a:cs typeface="Arial"/>
              </a:rPr>
              <a:t>Assessing your knowledge of something​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 err="1">
                <a:latin typeface="Aptos"/>
                <a:ea typeface="Arial"/>
                <a:cs typeface="Arial"/>
              </a:rPr>
              <a:t>Prioritising</a:t>
            </a:r>
            <a:r>
              <a:rPr lang="en-US" sz="1500" dirty="0">
                <a:latin typeface="Aptos"/>
                <a:ea typeface="Arial"/>
                <a:cs typeface="Arial"/>
              </a:rPr>
              <a:t> tasks​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>
                <a:latin typeface="Aptos"/>
                <a:ea typeface="Arial"/>
                <a:cs typeface="Arial"/>
              </a:rPr>
              <a:t>Generating essay plans​</a:t>
            </a:r>
          </a:p>
          <a:p>
            <a:pPr marL="171450" indent="-171450">
              <a:buFont typeface="Arial,Sans-Serif"/>
              <a:buChar char="•"/>
            </a:pPr>
            <a:r>
              <a:rPr lang="en-US" sz="1500" dirty="0">
                <a:latin typeface="Aptos"/>
                <a:ea typeface="Arial"/>
                <a:cs typeface="Arial"/>
              </a:rPr>
              <a:t>Reviewing work</a:t>
            </a:r>
          </a:p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7972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853EA-3565-3F23-E664-BF5A70265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C16FBE-E573-24FF-0E5C-44825FD18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452" y="935142"/>
            <a:ext cx="4358548" cy="3805900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b="1" dirty="0"/>
              <a:t>Role</a:t>
            </a:r>
            <a:r>
              <a:rPr lang="en-US" sz="1500" dirty="0"/>
              <a:t>: Identify your role.</a:t>
            </a:r>
            <a:br>
              <a:rPr lang="en-US" sz="1500" dirty="0"/>
            </a:br>
            <a:r>
              <a:rPr lang="en-US" sz="1500" b="1" dirty="0"/>
              <a:t>Objective</a:t>
            </a:r>
            <a:r>
              <a:rPr lang="en-US" sz="1500" dirty="0"/>
              <a:t>: State your objective.</a:t>
            </a:r>
            <a:br>
              <a:rPr lang="en-US" sz="1500" dirty="0"/>
            </a:br>
            <a:r>
              <a:rPr lang="en-US" sz="1500" b="1" dirty="0"/>
              <a:t>Community</a:t>
            </a:r>
            <a:r>
              <a:rPr lang="en-US" sz="1500" dirty="0"/>
              <a:t>: Specify your audience</a:t>
            </a:r>
            <a:br>
              <a:rPr lang="en-US" sz="1500" dirty="0"/>
            </a:br>
            <a:r>
              <a:rPr lang="en-US" sz="1500" b="1" dirty="0"/>
              <a:t>Key</a:t>
            </a:r>
            <a:r>
              <a:rPr lang="en-US" sz="1500" dirty="0"/>
              <a:t>: Describe the tone or style, and any related parameters.</a:t>
            </a:r>
            <a:br>
              <a:rPr lang="en-US" sz="1500" dirty="0"/>
            </a:br>
            <a:r>
              <a:rPr lang="en-US" sz="1500" b="1" dirty="0"/>
              <a:t>Shape</a:t>
            </a:r>
            <a:r>
              <a:rPr lang="en-US" sz="1500" dirty="0"/>
              <a:t>: Note the desired format of the output.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dirty="0"/>
              <a:t>Source: </a:t>
            </a:r>
            <a:r>
              <a:rPr lang="en-US" sz="1500" dirty="0">
                <a:sym typeface="Symbol" panose="05050102010706020507" pitchFamily="18" charset="2"/>
                <a:hlinkClick r:id="rId3"/>
              </a:rPr>
              <a:t> </a:t>
            </a:r>
            <a:r>
              <a:rPr lang="en-US" sz="1500" dirty="0">
                <a:hlinkClick r:id="rId3"/>
              </a:rPr>
              <a:t>Think before you prompt: Reduce your AI carbon footprint with ROCKS : #ALTC Blog</a:t>
            </a:r>
            <a:endParaRPr lang="en-US" sz="15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82DDA3-640F-4CB6-0E68-8C0E1626B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72000" cy="994172"/>
          </a:xfrm>
        </p:spPr>
        <p:txBody>
          <a:bodyPr/>
          <a:lstStyle/>
          <a:p>
            <a:r>
              <a:rPr lang="en-US" dirty="0"/>
              <a:t>ROCKS framework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15A3E0-EEF3-E8F8-AF0D-EE6ECA448D18}"/>
              </a:ext>
            </a:extLst>
          </p:cNvPr>
          <p:cNvSpPr txBox="1">
            <a:spLocks/>
          </p:cNvSpPr>
          <p:nvPr/>
        </p:nvSpPr>
        <p:spPr>
          <a:xfrm>
            <a:off x="4572000" y="0"/>
            <a:ext cx="412910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2700" kern="1200">
                <a:solidFill>
                  <a:srgbClr val="00642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4D framework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A8D4-7138-8FEB-FD95-AD15E06C953D}"/>
              </a:ext>
            </a:extLst>
          </p:cNvPr>
          <p:cNvSpPr txBox="1">
            <a:spLocks/>
          </p:cNvSpPr>
          <p:nvPr/>
        </p:nvSpPr>
        <p:spPr>
          <a:xfrm>
            <a:off x="4572000" y="1008405"/>
            <a:ext cx="4572000" cy="3589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500" b="1" dirty="0"/>
              <a:t>Delegation</a:t>
            </a:r>
            <a:r>
              <a:rPr lang="en-US" sz="1500" dirty="0"/>
              <a:t>: Set goals. Decide whether, when and how to engage. What tasks should you do? What can be given to AI?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500" b="1" dirty="0"/>
              <a:t>Description</a:t>
            </a:r>
            <a:r>
              <a:rPr lang="en-US" sz="1500" dirty="0"/>
              <a:t>: Effectively describing goals to prompt useful Al behaviors and outputs.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500" b="1" dirty="0"/>
              <a:t>Discernment</a:t>
            </a:r>
            <a:r>
              <a:rPr lang="en-US" sz="1500" dirty="0"/>
              <a:t>: Accurately assess the usefulness of  Al outputs in context.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500" b="1" dirty="0"/>
              <a:t>Diligence</a:t>
            </a:r>
            <a:r>
              <a:rPr lang="en-US" sz="1500" dirty="0"/>
              <a:t>: Take responsibility for what you do we do it. Use AI disclaimers.	             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US" sz="1500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US" sz="1500" dirty="0"/>
              <a:t>Source: </a:t>
            </a:r>
            <a:r>
              <a:rPr lang="en-US" sz="1500" dirty="0">
                <a:hlinkClick r:id="rId4"/>
              </a:rPr>
              <a:t>AI Fluency: Framework &amp; Foundations – Open Courses</a:t>
            </a:r>
            <a:endParaRPr lang="en-IE" sz="1500" dirty="0"/>
          </a:p>
        </p:txBody>
      </p:sp>
    </p:spTree>
    <p:extLst>
      <p:ext uri="{BB962C8B-B14F-4D97-AF65-F5344CB8AC3E}">
        <p14:creationId xmlns:p14="http://schemas.microsoft.com/office/powerpoint/2010/main" val="275398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ADE4F-29FD-1890-EAB7-1BF0F2DD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Strengths/Opportunities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CED079-EA9D-148F-CC68-A5A74DB64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937" y="918971"/>
            <a:ext cx="8179558" cy="343689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Summarising large volumes of information </a:t>
            </a:r>
            <a:r>
              <a:rPr lang="en-GB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en-GB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Identifying key points </a:t>
            </a:r>
            <a:r>
              <a:rPr lang="en-GB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Explaining terminology/theories </a:t>
            </a:r>
            <a:r>
              <a:rPr lang="en-GB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Avoiding procrastination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Avoiding reading irrelevant material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Ironing out grammatical errors</a:t>
            </a:r>
          </a:p>
          <a:p>
            <a:pPr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Rewording language/refining syntax.</a:t>
            </a:r>
          </a:p>
          <a:p>
            <a:pPr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used as a ‘jumping off’/mind mapping tool</a:t>
            </a:r>
          </a:p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633CCB-8DD9-ADC3-4C5A-576CCA3391E3}"/>
              </a:ext>
            </a:extLst>
          </p:cNvPr>
          <p:cNvSpPr txBox="1"/>
          <p:nvPr/>
        </p:nvSpPr>
        <p:spPr>
          <a:xfrm>
            <a:off x="6294454" y="1502309"/>
            <a:ext cx="1544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GB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vary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7331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3E22C18D-9ACF-455B-8B64-1E65A6837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67" y="195264"/>
            <a:ext cx="8513378" cy="526256"/>
          </a:xfrm>
        </p:spPr>
        <p:txBody>
          <a:bodyPr>
            <a:normAutofit/>
          </a:bodyPr>
          <a:lstStyle/>
          <a:p>
            <a:r>
              <a:rPr lang="en-GB" altLang="en-US" dirty="0"/>
              <a:t>Skills SLD can support you in developing</a:t>
            </a:r>
            <a:endParaRPr lang="en-US" altLang="en-US" dirty="0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2207617-82CC-42CA-8C35-E0414CA43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888" y="1275607"/>
            <a:ext cx="6372225" cy="4098131"/>
          </a:xfrm>
          <a:effectLst/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450"/>
              </a:spcBef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23A61A-09F8-C4B0-0EF1-F561D78F1EE9}"/>
              </a:ext>
            </a:extLst>
          </p:cNvPr>
          <p:cNvSpPr txBox="1">
            <a:spLocks/>
          </p:cNvSpPr>
          <p:nvPr/>
        </p:nvSpPr>
        <p:spPr>
          <a:xfrm>
            <a:off x="471505" y="1329612"/>
            <a:ext cx="8229600" cy="318635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 baseline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100" dirty="0"/>
              <a:t>Reading</a:t>
            </a:r>
          </a:p>
          <a:p>
            <a:pPr marL="0" indent="0">
              <a:buNone/>
            </a:pPr>
            <a:r>
              <a:rPr lang="en-IE" sz="2100" dirty="0"/>
              <a:t>Note-taking</a:t>
            </a:r>
          </a:p>
          <a:p>
            <a:pPr marL="0" indent="0">
              <a:buNone/>
            </a:pPr>
            <a:r>
              <a:rPr lang="en-IE" sz="2100" dirty="0"/>
              <a:t>Critical thinking</a:t>
            </a:r>
          </a:p>
          <a:p>
            <a:pPr marL="0" indent="0">
              <a:buNone/>
            </a:pPr>
            <a:r>
              <a:rPr lang="en-IE" sz="2100" dirty="0"/>
              <a:t>Academic writing</a:t>
            </a:r>
          </a:p>
          <a:p>
            <a:pPr marL="0" indent="0">
              <a:buNone/>
            </a:pPr>
            <a:r>
              <a:rPr lang="en-IE" sz="2100" dirty="0"/>
              <a:t>Structuring</a:t>
            </a:r>
          </a:p>
          <a:p>
            <a:pPr marL="0" indent="0">
              <a:buNone/>
            </a:pPr>
            <a:r>
              <a:rPr lang="en-IE" sz="2100" dirty="0"/>
              <a:t>Revising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59445D1B-F652-DA10-ADD7-5361C64B1309}"/>
              </a:ext>
            </a:extLst>
          </p:cNvPr>
          <p:cNvSpPr/>
          <p:nvPr/>
        </p:nvSpPr>
        <p:spPr>
          <a:xfrm>
            <a:off x="2897814" y="1275607"/>
            <a:ext cx="756084" cy="2430269"/>
          </a:xfrm>
          <a:prstGeom prst="rightBrac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pic>
        <p:nvPicPr>
          <p:cNvPr id="11" name="Picture 10" descr="A close-up of a logo&#10;&#10;AI-generated content may be incorrect.">
            <a:extLst>
              <a:ext uri="{FF2B5EF4-FFF2-40B4-BE49-F238E27FC236}">
                <a16:creationId xmlns:a16="http://schemas.microsoft.com/office/drawing/2014/main" id="{3B1F02EA-9188-25A1-93E8-DD73F51283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54" y="1728545"/>
            <a:ext cx="3347679" cy="16864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178F13-A493-595F-2AD8-F3864BA6CCAB}"/>
              </a:ext>
            </a:extLst>
          </p:cNvPr>
          <p:cNvSpPr txBox="1"/>
          <p:nvPr/>
        </p:nvSpPr>
        <p:spPr>
          <a:xfrm>
            <a:off x="4329114" y="3992746"/>
            <a:ext cx="4594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hlinkClick r:id="rId5"/>
              </a:rPr>
              <a:t>student.learning@tcd.ie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uestion mark of a typewriter type bar">
            <a:extLst>
              <a:ext uri="{FF2B5EF4-FFF2-40B4-BE49-F238E27FC236}">
                <a16:creationId xmlns:a16="http://schemas.microsoft.com/office/drawing/2014/main" id="{BFF3D973-816B-3693-0DC5-E6CE74E82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8" b="96489" l="9978" r="89995">
                        <a14:foregroundMark x1="59441" y1="53955" x2="59441" y2="53955"/>
                        <a14:foregroundMark x1="60301" y1="53955" x2="60301" y2="53955"/>
                        <a14:foregroundMark x1="59172" y1="52260" x2="60866" y2="53349"/>
                        <a14:foregroundMark x1="63825" y1="52058" x2="59091" y2="55730"/>
                        <a14:foregroundMark x1="59091" y1="55730" x2="61996" y2="53349"/>
                        <a14:foregroundMark x1="72727" y1="18200" x2="76089" y2="23043"/>
                        <a14:foregroundMark x1="76089" y1="23043" x2="73158" y2="71388"/>
                        <a14:foregroundMark x1="73158" y1="71388" x2="75605" y2="78814"/>
                        <a14:foregroundMark x1="75605" y1="78814" x2="75148" y2="92696"/>
                        <a14:foregroundMark x1="75148" y1="92696" x2="72485" y2="99516"/>
                        <a14:foregroundMark x1="72485" y1="99516" x2="62776" y2="96489"/>
                        <a14:foregroundMark x1="62776" y1="96489" x2="67402" y2="81073"/>
                        <a14:foregroundMark x1="67402" y1="81073" x2="72566" y2="17998"/>
                        <a14:backgroundMark x1="58856" y1="52769" x2="56912" y2="78168"/>
                        <a14:backgroundMark x1="56912" y1="78168" x2="51533" y2="87692"/>
                        <a14:backgroundMark x1="51533" y1="87692" x2="43168" y2="91566"/>
                        <a14:backgroundMark x1="43168" y1="91566" x2="14336" y2="88983"/>
                        <a14:backgroundMark x1="14336" y1="88983" x2="10328" y2="79661"/>
                        <a14:backgroundMark x1="10328" y1="79661" x2="8419" y2="64730"/>
                        <a14:backgroundMark x1="8419" y1="64730" x2="9037" y2="55085"/>
                        <a14:backgroundMark x1="9037" y1="55085" x2="16918" y2="43220"/>
                        <a14:backgroundMark x1="16918" y1="43220" x2="36444" y2="40395"/>
                        <a14:backgroundMark x1="36444" y1="40395" x2="50888" y2="44270"/>
                        <a14:backgroundMark x1="50888" y1="44270" x2="58472" y2="52058"/>
                        <a14:backgroundMark x1="59187" y1="52233" x2="12345" y2="39104"/>
                        <a14:backgroundMark x1="12345" y1="39104" x2="2179" y2="67797"/>
                        <a14:backgroundMark x1="2179" y1="67797" x2="5836" y2="98709"/>
                        <a14:backgroundMark x1="5836" y1="98709" x2="35100" y2="92736"/>
                        <a14:backgroundMark x1="35100" y1="92736" x2="52824" y2="78773"/>
                        <a14:backgroundMark x1="52824" y1="78773" x2="54707" y2="63075"/>
                        <a14:backgroundMark x1="54707" y1="63075" x2="58945" y2="55491"/>
                        <a14:backgroundMark x1="56482" y1="74092" x2="56832" y2="59645"/>
                        <a14:backgroundMark x1="56832" y1="59645" x2="19096" y2="52704"/>
                        <a14:backgroundMark x1="19096" y1="52704" x2="7423" y2="63519"/>
                        <a14:backgroundMark x1="7423" y1="63519" x2="20468" y2="84181"/>
                        <a14:backgroundMark x1="20468" y1="84181" x2="46181" y2="80347"/>
                        <a14:backgroundMark x1="46181" y1="80347" x2="55218" y2="67514"/>
                        <a14:backgroundMark x1="75256" y1="53551" x2="73588" y2="70864"/>
                        <a14:backgroundMark x1="73588" y1="70864" x2="76089" y2="77320"/>
                        <a14:backgroundMark x1="76089" y1="77320" x2="87036" y2="79580"/>
                        <a14:backgroundMark x1="87036" y1="79580" x2="89564" y2="72922"/>
                        <a14:backgroundMark x1="89564" y1="72922" x2="89779" y2="62672"/>
                        <a14:backgroundMark x1="89779" y1="62672" x2="86955" y2="56174"/>
                        <a14:backgroundMark x1="86955" y1="56174" x2="75820" y2="53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900" t="8001" r="18500"/>
          <a:stretch>
            <a:fillRect/>
          </a:stretch>
        </p:blipFill>
        <p:spPr>
          <a:xfrm>
            <a:off x="6408204" y="0"/>
            <a:ext cx="2052228" cy="47319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0561681-9FE2-2209-A5B1-B357415A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5" y="357504"/>
            <a:ext cx="7988927" cy="1890210"/>
          </a:xfrm>
        </p:spPr>
        <p:txBody>
          <a:bodyPr>
            <a:normAutofit/>
          </a:bodyPr>
          <a:lstStyle/>
          <a:p>
            <a:r>
              <a:rPr lang="en-IE" sz="7200" dirty="0"/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C40F9-28CD-A030-5577-39C110C55F0E}"/>
              </a:ext>
            </a:extLst>
          </p:cNvPr>
          <p:cNvSpPr txBox="1"/>
          <p:nvPr/>
        </p:nvSpPr>
        <p:spPr>
          <a:xfrm>
            <a:off x="686134" y="3171089"/>
            <a:ext cx="5056910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Calibri"/>
                <a:ea typeface="Calibri"/>
                <a:cs typeface="Calibri"/>
              </a:rPr>
              <a:t>Engage in debate! </a:t>
            </a:r>
            <a:endParaRPr lang="en-GB" b="1" dirty="0">
              <a:latin typeface="Calibri"/>
              <a:ea typeface="Calibri"/>
              <a:cs typeface="Calibri"/>
            </a:endParaRPr>
          </a:p>
          <a:p>
            <a:endParaRPr lang="en-GB" dirty="0">
              <a:latin typeface="Calibri"/>
              <a:ea typeface="Calibri"/>
              <a:cs typeface="Calibri"/>
            </a:endParaRPr>
          </a:p>
          <a:p>
            <a:r>
              <a:rPr lang="en-GB" dirty="0">
                <a:latin typeface="Calibri"/>
                <a:ea typeface="Calibri"/>
                <a:cs typeface="Calibri"/>
              </a:rPr>
              <a:t>Keep an eye on emails for Student Forums on GenAI and opportunities to be part of Trinity's research</a:t>
            </a:r>
            <a:endParaRPr lang="en-GB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696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99476-0735-2A95-924A-E1880AE13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8C00-17CC-B64A-3916-0FB067110E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1531" y="396558"/>
            <a:ext cx="7500938" cy="420687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Generative AI?</a:t>
            </a:r>
            <a:endParaRPr lang="en-GB" sz="2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71D9E-5A95-9659-96F5-89F61EA7FD0B}"/>
              </a:ext>
            </a:extLst>
          </p:cNvPr>
          <p:cNvSpPr txBox="1"/>
          <p:nvPr/>
        </p:nvSpPr>
        <p:spPr>
          <a:xfrm>
            <a:off x="206477" y="1242274"/>
            <a:ext cx="87841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 term for older tech: training programs to generate patterns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LLMs: data typically taken from the internet, often in violation of copyright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Human workers then refine the responses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is stored on company servers to train their future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Outputs are generated by prediction of patterns, not consulting a database</a:t>
            </a:r>
            <a:endParaRPr lang="en-IE" sz="2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4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1A61-0B1C-20F4-4C13-D8794CC5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7982-F18F-210E-67AC-7E08869707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1531" y="172115"/>
            <a:ext cx="7500938" cy="420687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Generative AI?</a:t>
            </a:r>
            <a:endParaRPr lang="en-GB" sz="2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Understanding Tokenization and Embedding in Generative AI | by ...">
            <a:extLst>
              <a:ext uri="{FF2B5EF4-FFF2-40B4-BE49-F238E27FC236}">
                <a16:creationId xmlns:a16="http://schemas.microsoft.com/office/drawing/2014/main" id="{1B226AB1-8328-36EA-ED5E-B73EC39C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74" y="660105"/>
            <a:ext cx="7171002" cy="382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LD template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58D0AD5-42E6-4545-B199-4233E77BBE49}">
  <we:reference id="3e0fcce7-415c-4081-926c-b4e449c650e4" version="1.1.0.2" store="EXCatalog" storeType="EXCatalog"/>
  <we:alternateReferences>
    <we:reference id="WA200004709" version="1.1.0.2" store="en-IE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2FCA9E06A1E4894E8614BF3715E12" ma:contentTypeVersion="19" ma:contentTypeDescription="Create a new document." ma:contentTypeScope="" ma:versionID="4a1679b56dafd28bd66dac7ac56cdbb9">
  <xsd:schema xmlns:xsd="http://www.w3.org/2001/XMLSchema" xmlns:xs="http://www.w3.org/2001/XMLSchema" xmlns:p="http://schemas.microsoft.com/office/2006/metadata/properties" xmlns:ns2="4954eb78-6048-4cae-9c1d-bbc534fc010e" xmlns:ns3="74d24bd3-5cb6-4cd0-8679-26f9b6efef74" targetNamespace="http://schemas.microsoft.com/office/2006/metadata/properties" ma:root="true" ma:fieldsID="18ebb51a6d4a360cc2aff6d63f8c2898" ns2:_="" ns3:_="">
    <xsd:import namespace="4954eb78-6048-4cae-9c1d-bbc534fc010e"/>
    <xsd:import namespace="74d24bd3-5cb6-4cd0-8679-26f9b6efef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4eb78-6048-4cae-9c1d-bbc534fc01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d9b36d8-e8b0-4d46-88aa-db730269cd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24bd3-5cb6-4cd0-8679-26f9b6efef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9ea001b-7f89-428b-9730-6f2390dfc5b2}" ma:internalName="TaxCatchAll" ma:showField="CatchAllData" ma:web="74d24bd3-5cb6-4cd0-8679-26f9b6efef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954eb78-6048-4cae-9c1d-bbc534fc010e">
      <Terms xmlns="http://schemas.microsoft.com/office/infopath/2007/PartnerControls"/>
    </lcf76f155ced4ddcb4097134ff3c332f>
    <TaxCatchAll xmlns="74d24bd3-5cb6-4cd0-8679-26f9b6efef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2160E4-323E-4AD0-9883-ADC356DC22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4eb78-6048-4cae-9c1d-bbc534fc010e"/>
    <ds:schemaRef ds:uri="74d24bd3-5cb6-4cd0-8679-26f9b6efef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A822B4-6DFC-4E22-95ED-294EABB8FCAF}">
  <ds:schemaRefs>
    <ds:schemaRef ds:uri="http://schemas.microsoft.com/office/2006/metadata/properties"/>
    <ds:schemaRef ds:uri="http://schemas.microsoft.com/office/infopath/2007/PartnerControls"/>
    <ds:schemaRef ds:uri="4954eb78-6048-4cae-9c1d-bbc534fc010e"/>
    <ds:schemaRef ds:uri="74d24bd3-5cb6-4cd0-8679-26f9b6efef74"/>
  </ds:schemaRefs>
</ds:datastoreItem>
</file>

<file path=customXml/itemProps3.xml><?xml version="1.0" encoding="utf-8"?>
<ds:datastoreItem xmlns:ds="http://schemas.openxmlformats.org/officeDocument/2006/customXml" ds:itemID="{F0A82616-7FBC-41DC-858E-72F24EBA80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TCD_PPT_Calibri_Option1a.potx</Template>
  <TotalTime>0</TotalTime>
  <Words>1763</Words>
  <Application>Microsoft Office PowerPoint</Application>
  <PresentationFormat>On-screen Show (16:9)</PresentationFormat>
  <Paragraphs>191</Paragraphs>
  <Slides>18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SLD template 1</vt:lpstr>
      <vt:lpstr>GenAI &amp; Postgraduate Studies</vt:lpstr>
      <vt:lpstr>Why should you be thinking about GenAI?</vt:lpstr>
      <vt:lpstr>TCD Policy</vt:lpstr>
      <vt:lpstr>Library Guide for Referencing GenAI</vt:lpstr>
      <vt:lpstr>Data Privacy: What can you NOT do with GenAI? </vt:lpstr>
      <vt:lpstr>For Thesis/Papers: Check your School/Department Handbook</vt:lpstr>
      <vt:lpstr>GenAI Hub</vt:lpstr>
      <vt:lpstr>SLD Blackboard Resources</vt:lpstr>
      <vt:lpstr>PowerPoint Presentation</vt:lpstr>
      <vt:lpstr>What is at stake when we use GenAI?</vt:lpstr>
      <vt:lpstr>Wider GenAI threats</vt:lpstr>
      <vt:lpstr>GenAI &amp; learning: What to delegate, what to not? </vt:lpstr>
      <vt:lpstr>ROCKS framework</vt:lpstr>
      <vt:lpstr>Strengths/Opportunities </vt:lpstr>
      <vt:lpstr>Skills SLD can support you in developing</vt:lpstr>
      <vt:lpstr>Questions</vt:lpstr>
      <vt:lpstr>What is Generative AI?</vt:lpstr>
      <vt:lpstr>What is Generative AI?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dtpgraphics</dc:creator>
  <cp:lastModifiedBy>Fionn O'Sullivan</cp:lastModifiedBy>
  <cp:revision>77</cp:revision>
  <cp:lastPrinted>2014-12-16T10:33:11Z</cp:lastPrinted>
  <dcterms:created xsi:type="dcterms:W3CDTF">2013-07-29T09:34:50Z</dcterms:created>
  <dcterms:modified xsi:type="dcterms:W3CDTF">2026-09-08T08:39:37Z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0x0101004E72FCA9E06A1E4894E8614BF3715E12</vt:lpwstr>
  </property>
  <property fmtid="{D5CDD505-2E9C-101B-9397-08002B2CF9AE}" pid="3" name="MediaServiceImageTags">
    <vt:lpwstr/>
  </property>
</Properties>
</file>